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792" r:id="rId2"/>
    <p:sldId id="795" r:id="rId3"/>
    <p:sldId id="796" r:id="rId4"/>
    <p:sldId id="857" r:id="rId5"/>
    <p:sldId id="1037" r:id="rId6"/>
    <p:sldId id="1039" r:id="rId7"/>
    <p:sldId id="1040" r:id="rId8"/>
    <p:sldId id="1041" r:id="rId9"/>
    <p:sldId id="256"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f.liu" initials="li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58E"/>
    <a:srgbClr val="F39E02"/>
    <a:srgbClr val="0070C0"/>
    <a:srgbClr val="0099CC"/>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88835" autoAdjust="0"/>
  </p:normalViewPr>
  <p:slideViewPr>
    <p:cSldViewPr snapToGrid="0">
      <p:cViewPr varScale="1">
        <p:scale>
          <a:sx n="115" d="100"/>
          <a:sy n="115" d="100"/>
        </p:scale>
        <p:origin x="16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79CFD-303B-46F2-AB19-F7C835D8BCC0}" type="datetimeFigureOut">
              <a:rPr lang="zh-CN" altLang="en-US" smtClean="0"/>
              <a:t>2024/3/19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694B8-E8AC-4EC8-8E59-E941B255A55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694B8-E8AC-4EC8-8E59-E941B255A55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694B8-E8AC-4EC8-8E59-E941B255A55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694B8-E8AC-4EC8-8E59-E941B255A55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694B8-E8AC-4EC8-8E59-E941B255A55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694B8-E8AC-4EC8-8E59-E941B255A55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694B8-E8AC-4EC8-8E59-E941B255A55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694B8-E8AC-4EC8-8E59-E941B255A55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C9694B8-E8AC-4EC8-8E59-E941B255A555}"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E3DCA70-DD89-4656-A5AF-70E2A49D496C}" type="datetimeFigureOut">
              <a:rPr lang="zh-CN" altLang="en-US" smtClean="0"/>
              <a:t>2024/3/19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C565B53-51A7-4219-ABA6-6BC9330DF03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DCA70-DD89-4656-A5AF-70E2A49D496C}" type="datetimeFigureOut">
              <a:rPr lang="zh-CN" altLang="en-US" smtClean="0"/>
              <a:t>2024/3/19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65B53-51A7-4219-ABA6-6BC9330DF03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jpe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jpeg"/><Relationship Id="rId11" Type="http://schemas.openxmlformats.org/officeDocument/2006/relationships/image" Target="../media/image24.png"/><Relationship Id="rId5" Type="http://schemas.openxmlformats.org/officeDocument/2006/relationships/image" Target="../media/image1.jpeg"/><Relationship Id="rId10"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382270"/>
            <a:ext cx="4995545" cy="398780"/>
          </a:xfrm>
          <a:prstGeom prst="rect">
            <a:avLst/>
          </a:prstGeom>
          <a:noFill/>
        </p:spPr>
        <p:txBody>
          <a:bodyPr wrap="square" rtlCol="0">
            <a:spAutoFit/>
          </a:bodyPr>
          <a:lstStyle/>
          <a:p>
            <a:pPr algn="l">
              <a:spcBef>
                <a:spcPct val="20000"/>
              </a:spcBef>
            </a:pPr>
            <a:r>
              <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中国大学生工程实践与创新能力大赛</a:t>
            </a:r>
            <a:endParaRPr lang="zh-CN" altLang="en-US" sz="2000" b="1" dirty="0">
              <a:solidFill>
                <a:schemeClr val="tx1"/>
              </a:solidFill>
              <a:latin typeface="Arial" panose="020B0604020202020204" pitchFamily="34" charset="0"/>
              <a:ea typeface="微软雅黑" panose="020B0503020204020204" pitchFamily="34" charset="-122"/>
              <a:cs typeface="阿里巴巴普惠体 Medium" panose="00020600040101010101" pitchFamily="18" charset="-122"/>
              <a:sym typeface="Arial" panose="020B0604020202020204" pitchFamily="34" charset="0"/>
            </a:endParaRPr>
          </a:p>
        </p:txBody>
      </p:sp>
      <p:sp>
        <p:nvSpPr>
          <p:cNvPr id="4" name="矩形 3"/>
          <p:cNvSpPr/>
          <p:nvPr/>
        </p:nvSpPr>
        <p:spPr>
          <a:xfrm>
            <a:off x="358818" y="331495"/>
            <a:ext cx="659754" cy="4671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egoe UI Black" panose="020B0A02040204020203" pitchFamily="34" charset="0"/>
                <a:ea typeface="Segoe UI Black" panose="020B0A02040204020203" pitchFamily="34" charset="0"/>
                <a:cs typeface="阿里巴巴普惠体 Heavy" panose="00020600040101010101" pitchFamily="18" charset="-122"/>
              </a:rPr>
              <a:t>1</a:t>
            </a:r>
            <a:endParaRPr lang="zh-CN" altLang="en-US" sz="2800" dirty="0">
              <a:latin typeface="Segoe UI Black" panose="020B0A02040204020203" pitchFamily="34" charset="0"/>
              <a:ea typeface="阿里巴巴普惠体 Heavy" panose="00020600040101010101" pitchFamily="18" charset="-122"/>
              <a:cs typeface="阿里巴巴普惠体 Heavy" panose="00020600040101010101" pitchFamily="18" charset="-122"/>
            </a:endParaRPr>
          </a:p>
        </p:txBody>
      </p:sp>
      <p:pic>
        <p:nvPicPr>
          <p:cNvPr id="3" name="图片 2" descr="C:/Users/peter/AppData/Local/Temp/picturecompress_20220225173235/output_18.jpgoutput_18"/>
          <p:cNvPicPr>
            <a:picLocks noChangeAspect="1"/>
          </p:cNvPicPr>
          <p:nvPr/>
        </p:nvPicPr>
        <p:blipFill>
          <a:blip r:embed="rId3"/>
          <a:stretch>
            <a:fillRect/>
          </a:stretch>
        </p:blipFill>
        <p:spPr>
          <a:xfrm>
            <a:off x="9965802" y="6344330"/>
            <a:ext cx="1742559" cy="296235"/>
          </a:xfrm>
          <a:prstGeom prst="rect">
            <a:avLst/>
          </a:prstGeom>
        </p:spPr>
      </p:pic>
      <p:sp>
        <p:nvSpPr>
          <p:cNvPr id="16" name="矩形 15"/>
          <p:cNvSpPr/>
          <p:nvPr/>
        </p:nvSpPr>
        <p:spPr>
          <a:xfrm>
            <a:off x="0" y="6759615"/>
            <a:ext cx="12192000" cy="983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325696" y="3534720"/>
            <a:ext cx="5976214" cy="2317623"/>
            <a:chOff x="1331078" y="4084030"/>
            <a:chExt cx="5976214" cy="2317623"/>
          </a:xfrm>
        </p:grpSpPr>
        <p:grpSp>
          <p:nvGrpSpPr>
            <p:cNvPr id="7" name="组合 6"/>
            <p:cNvGrpSpPr/>
            <p:nvPr/>
          </p:nvGrpSpPr>
          <p:grpSpPr>
            <a:xfrm>
              <a:off x="5265699" y="4084030"/>
              <a:ext cx="2041593" cy="1833374"/>
              <a:chOff x="4316082" y="771550"/>
              <a:chExt cx="2041593" cy="1833374"/>
            </a:xfrm>
          </p:grpSpPr>
          <p:sp>
            <p:nvSpPr>
              <p:cNvPr id="55" name="Freeform 42"/>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6" name="Freeform 43"/>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A23C8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1" name="组合 30"/>
            <p:cNvGrpSpPr/>
            <p:nvPr/>
          </p:nvGrpSpPr>
          <p:grpSpPr>
            <a:xfrm>
              <a:off x="3345404" y="4084030"/>
              <a:ext cx="2039866" cy="1833374"/>
              <a:chOff x="2576315" y="771550"/>
              <a:chExt cx="2039866" cy="1833374"/>
            </a:xfrm>
          </p:grpSpPr>
          <p:sp>
            <p:nvSpPr>
              <p:cNvPr id="53" name="Freeform 44"/>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Freeform 45"/>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4" name="组合 33"/>
            <p:cNvGrpSpPr/>
            <p:nvPr/>
          </p:nvGrpSpPr>
          <p:grpSpPr>
            <a:xfrm>
              <a:off x="1524665" y="4084030"/>
              <a:ext cx="2041593" cy="1833374"/>
              <a:chOff x="827584" y="771550"/>
              <a:chExt cx="2041593" cy="1833374"/>
            </a:xfrm>
          </p:grpSpPr>
          <p:sp>
            <p:nvSpPr>
              <p:cNvPr id="51" name="Freeform 46"/>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F39E0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Freeform 47"/>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39E0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5" name="组合 34"/>
            <p:cNvGrpSpPr/>
            <p:nvPr/>
          </p:nvGrpSpPr>
          <p:grpSpPr>
            <a:xfrm>
              <a:off x="1846863" y="4495624"/>
              <a:ext cx="1199688" cy="1151677"/>
              <a:chOff x="1149782" y="1183144"/>
              <a:chExt cx="1199688" cy="1151677"/>
            </a:xfrm>
          </p:grpSpPr>
          <p:sp>
            <p:nvSpPr>
              <p:cNvPr id="49" name="Freeform 51"/>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F39E02"/>
              </a:solidFill>
              <a:ln>
                <a:noFill/>
              </a:ln>
            </p:spPr>
            <p:txBody>
              <a:bodyPr vert="horz" wrap="square" lIns="91440" tIns="45720" rIns="91440" bIns="45720" numCol="1" anchor="t" anchorCtr="0" compatLnSpc="1"/>
              <a:lstStyle/>
              <a:p>
                <a:endParaRPr lang="zh-CN" altLang="en-US" dirty="0"/>
              </a:p>
            </p:txBody>
          </p:sp>
          <p:sp>
            <p:nvSpPr>
              <p:cNvPr id="50" name="文本框 34"/>
              <p:cNvSpPr txBox="1"/>
              <p:nvPr/>
            </p:nvSpPr>
            <p:spPr>
              <a:xfrm>
                <a:off x="1149782" y="1650018"/>
                <a:ext cx="1199688"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300+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6" name="组合 35"/>
            <p:cNvGrpSpPr/>
            <p:nvPr/>
          </p:nvGrpSpPr>
          <p:grpSpPr>
            <a:xfrm>
              <a:off x="3824498" y="4467025"/>
              <a:ext cx="943207" cy="1180276"/>
              <a:chOff x="3055409" y="1154545"/>
              <a:chExt cx="943207" cy="1180276"/>
            </a:xfrm>
          </p:grpSpPr>
          <p:sp>
            <p:nvSpPr>
              <p:cNvPr id="47" name="Freeform 48"/>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文本框 111"/>
              <p:cNvSpPr txBox="1"/>
              <p:nvPr/>
            </p:nvSpPr>
            <p:spPr>
              <a:xfrm>
                <a:off x="3055409"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25+</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5774312" y="4492159"/>
              <a:ext cx="943207" cy="1155142"/>
              <a:chOff x="4824695" y="1179679"/>
              <a:chExt cx="943207" cy="1155142"/>
            </a:xfrm>
          </p:grpSpPr>
          <p:sp>
            <p:nvSpPr>
              <p:cNvPr id="45" name="Freeform 49"/>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文本框 112"/>
              <p:cNvSpPr txBox="1"/>
              <p:nvPr/>
            </p:nvSpPr>
            <p:spPr>
              <a:xfrm>
                <a:off x="4824695"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0" name="矩形 39"/>
            <p:cNvSpPr/>
            <p:nvPr/>
          </p:nvSpPr>
          <p:spPr>
            <a:xfrm>
              <a:off x="1331078" y="5920947"/>
              <a:ext cx="2056974"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累计</a:t>
              </a: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学生人数</a:t>
              </a:r>
            </a:p>
          </p:txBody>
        </p:sp>
        <p:sp>
          <p:nvSpPr>
            <p:cNvPr id="41" name="矩形 40"/>
            <p:cNvSpPr/>
            <p:nvPr/>
          </p:nvSpPr>
          <p:spPr>
            <a:xfrm>
              <a:off x="3705117" y="5939988"/>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获奖数</a:t>
              </a:r>
            </a:p>
          </p:txBody>
        </p:sp>
        <p:sp>
          <p:nvSpPr>
            <p:cNvPr id="42" name="矩形 41"/>
            <p:cNvSpPr/>
            <p:nvPr/>
          </p:nvSpPr>
          <p:spPr>
            <a:xfrm>
              <a:off x="5441111" y="5917404"/>
              <a:ext cx="1415772"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赛事培训</a:t>
              </a:r>
            </a:p>
          </p:txBody>
        </p:sp>
      </p:grpSp>
      <p:sp>
        <p:nvSpPr>
          <p:cNvPr id="59" name="圆角矩形 9"/>
          <p:cNvSpPr>
            <a:spLocks noChangeArrowheads="1"/>
          </p:cNvSpPr>
          <p:nvPr/>
        </p:nvSpPr>
        <p:spPr bwMode="auto">
          <a:xfrm>
            <a:off x="179010" y="5947115"/>
            <a:ext cx="6122900" cy="461963"/>
          </a:xfrm>
          <a:prstGeom prst="roundRect">
            <a:avLst>
              <a:gd name="adj" fmla="val 16667"/>
            </a:avLst>
          </a:prstGeom>
          <a:gradFill>
            <a:gsLst>
              <a:gs pos="0">
                <a:schemeClr val="accent1">
                  <a:lumMod val="5000"/>
                  <a:lumOff val="95000"/>
                </a:schemeClr>
              </a:gs>
              <a:gs pos="59000">
                <a:schemeClr val="accent1">
                  <a:lumMod val="30000"/>
                  <a:lumOff val="70000"/>
                </a:schemeClr>
              </a:gs>
            </a:gsLst>
            <a:lin ang="0" scaled="0"/>
          </a:gradFill>
          <a:ln>
            <a:noFill/>
          </a:ln>
        </p:spPr>
        <p:txBody>
          <a:bodyPr anchor="ctr"/>
          <a:lstStyle/>
          <a:p>
            <a:pPr algn="ctr" eaLnBrk="1" hangingPunct="1"/>
            <a:endParaRPr lang="zh-CN" altLang="en-US">
              <a:solidFill>
                <a:srgbClr val="FFFFFF"/>
              </a:solidFill>
            </a:endParaRPr>
          </a:p>
        </p:txBody>
      </p:sp>
      <p:sp>
        <p:nvSpPr>
          <p:cNvPr id="60" name="文本框 12"/>
          <p:cNvSpPr txBox="1">
            <a:spLocks noChangeArrowheads="1"/>
          </p:cNvSpPr>
          <p:nvPr/>
        </p:nvSpPr>
        <p:spPr bwMode="auto">
          <a:xfrm>
            <a:off x="305645" y="6031034"/>
            <a:ext cx="61086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600" b="1" dirty="0">
                <a:latin typeface="Arial" panose="020B0604020202020204" pitchFamily="34" charset="0"/>
                <a:ea typeface="微软雅黑" panose="020B0503020204020204" pitchFamily="34" charset="-122"/>
                <a:sym typeface="Arial" panose="020B0604020202020204" pitchFamily="34" charset="0"/>
              </a:rPr>
              <a:t>参与对象：大一</a:t>
            </a:r>
            <a:r>
              <a:rPr lang="en-US" altLang="zh-CN" sz="1600" b="1" dirty="0">
                <a:latin typeface="Arial" panose="020B0604020202020204" pitchFamily="34" charset="0"/>
                <a:ea typeface="微软雅黑" panose="020B0503020204020204" pitchFamily="34" charset="-122"/>
                <a:sym typeface="Arial" panose="020B0604020202020204" pitchFamily="34" charset="0"/>
              </a:rPr>
              <a:t>~</a:t>
            </a:r>
            <a:r>
              <a:rPr lang="zh-CN" altLang="en-US" sz="1600" b="1" dirty="0">
                <a:latin typeface="Arial" panose="020B0604020202020204" pitchFamily="34" charset="0"/>
                <a:ea typeface="微软雅黑" panose="020B0503020204020204" pitchFamily="34" charset="-122"/>
                <a:sym typeface="Arial" panose="020B0604020202020204" pitchFamily="34" charset="0"/>
              </a:rPr>
              <a:t>大四   联系人方式：戴老师 </a:t>
            </a:r>
            <a:r>
              <a:rPr lang="en-US" altLang="zh-CN" sz="1600" b="1" dirty="0">
                <a:latin typeface="Arial" panose="020B0604020202020204" pitchFamily="34" charset="0"/>
                <a:ea typeface="微软雅黑" panose="020B0503020204020204" pitchFamily="34" charset="-122"/>
                <a:sym typeface="Arial" panose="020B0604020202020204" pitchFamily="34" charset="0"/>
              </a:rPr>
              <a:t>2313063543</a:t>
            </a:r>
            <a:r>
              <a:rPr lang="zh-CN" altLang="en-US" sz="1600" b="1" dirty="0">
                <a:latin typeface="Arial" panose="020B0604020202020204" pitchFamily="34" charset="0"/>
                <a:ea typeface="微软雅黑" panose="020B0503020204020204" pitchFamily="34" charset="-122"/>
                <a:sym typeface="Arial" panose="020B0604020202020204" pitchFamily="34" charset="0"/>
              </a:rPr>
              <a:t>（</a:t>
            </a:r>
            <a:r>
              <a:rPr lang="en-US" altLang="zh-CN" sz="1600" b="1" dirty="0" err="1">
                <a:latin typeface="Arial" panose="020B0604020202020204" pitchFamily="34" charset="0"/>
                <a:ea typeface="微软雅黑" panose="020B0503020204020204" pitchFamily="34" charset="-122"/>
                <a:sym typeface="Arial" panose="020B0604020202020204" pitchFamily="34" charset="0"/>
              </a:rPr>
              <a:t>qq</a:t>
            </a:r>
            <a:r>
              <a:rPr lang="zh-CN" altLang="en-US" sz="1600" b="1" dirty="0">
                <a:latin typeface="Arial" panose="020B0604020202020204" pitchFamily="34" charset="0"/>
                <a:ea typeface="微软雅黑" panose="020B0503020204020204" pitchFamily="34" charset="-122"/>
                <a:sym typeface="Arial" panose="020B0604020202020204" pitchFamily="34" charset="0"/>
              </a:rPr>
              <a:t>）</a:t>
            </a:r>
            <a:endParaRPr lang="en-US"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6"/>
          <p:cNvSpPr>
            <a:spLocks noChangeArrowheads="1"/>
          </p:cNvSpPr>
          <p:nvPr/>
        </p:nvSpPr>
        <p:spPr bwMode="auto">
          <a:xfrm>
            <a:off x="588010" y="1014730"/>
            <a:ext cx="533209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defTabSz="914400">
              <a:lnSpc>
                <a:spcPct val="100000"/>
              </a:lnSpc>
              <a:spcBef>
                <a:spcPct val="20000"/>
              </a:spcBef>
              <a:buClrTx/>
              <a:buSzTx/>
              <a:buFontTx/>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中国大学生工程实践与创新能力大赛由教育部、工业和信息化部、中国工程院共同主办，教育部工程训练教学指导委员会举办，赛共设置3大赛道、11个赛项。（1）工程基础赛道，包括：势能驱动车、热能驱动车和工程文化3个赛项；（2）智能+赛道，包括：智能物流搬运、水下管道智能巡检、生活垃圾智能分类和智能配送无人机4个赛项；（3）虚拟仿真赛道，包括：工程场景数字化等4个赛道。</a:t>
            </a:r>
          </a:p>
        </p:txBody>
      </p:sp>
      <p:pic>
        <p:nvPicPr>
          <p:cNvPr id="61" name="图片 60" descr="C:/Users/peter/AppData/Local/Temp/picturecompress_20220225173235/output_19.jpgoutput_19"/>
          <p:cNvPicPr/>
          <p:nvPr/>
        </p:nvPicPr>
        <p:blipFill>
          <a:blip r:embed="rId4"/>
          <a:srcRect/>
          <a:stretch>
            <a:fillRect/>
          </a:stretch>
        </p:blipFill>
        <p:spPr>
          <a:xfrm>
            <a:off x="6411090" y="3068120"/>
            <a:ext cx="5584445" cy="3557615"/>
          </a:xfrm>
          <a:prstGeom prst="rect">
            <a:avLst/>
          </a:prstGeom>
          <a:noFill/>
          <a:ln>
            <a:noFill/>
          </a:ln>
        </p:spPr>
      </p:pic>
      <p:pic>
        <p:nvPicPr>
          <p:cNvPr id="62" name="图片 61" descr="C:/Users/peter/AppData/Local/Temp/picturecompress_20220225173235/output_20.jpgoutput_20"/>
          <p:cNvPicPr>
            <a:picLocks noChangeAspect="1"/>
          </p:cNvPicPr>
          <p:nvPr/>
        </p:nvPicPr>
        <p:blipFill>
          <a:blip r:embed="rId5"/>
          <a:stretch>
            <a:fillRect/>
          </a:stretch>
        </p:blipFill>
        <p:spPr>
          <a:xfrm>
            <a:off x="6396810" y="592908"/>
            <a:ext cx="1798887" cy="1199844"/>
          </a:xfrm>
          <a:prstGeom prst="rect">
            <a:avLst/>
          </a:prstGeom>
        </p:spPr>
      </p:pic>
      <p:pic>
        <p:nvPicPr>
          <p:cNvPr id="63" name="图片 62" descr="C:/Users/peter/AppData/Local/Temp/picturecompress_20220225173235/output_21.jpgoutput_21"/>
          <p:cNvPicPr/>
          <p:nvPr/>
        </p:nvPicPr>
        <p:blipFill>
          <a:blip r:embed="rId6"/>
          <a:srcRect/>
          <a:stretch>
            <a:fillRect/>
          </a:stretch>
        </p:blipFill>
        <p:spPr bwMode="auto">
          <a:xfrm rot="5400000">
            <a:off x="8593975" y="293387"/>
            <a:ext cx="1199844" cy="1798888"/>
          </a:xfrm>
          <a:prstGeom prst="rect">
            <a:avLst/>
          </a:prstGeom>
          <a:noFill/>
          <a:ln>
            <a:noFill/>
          </a:ln>
        </p:spPr>
      </p:pic>
      <p:pic>
        <p:nvPicPr>
          <p:cNvPr id="64" name="图片 63" descr="C:/Users/peter/AppData/Local/Temp/picturecompress_20220225173235/output_22.pngoutput_22"/>
          <p:cNvPicPr>
            <a:picLocks noChangeAspect="1"/>
          </p:cNvPicPr>
          <p:nvPr/>
        </p:nvPicPr>
        <p:blipFill>
          <a:blip r:embed="rId7"/>
          <a:stretch>
            <a:fillRect/>
          </a:stretch>
        </p:blipFill>
        <p:spPr>
          <a:xfrm>
            <a:off x="10169391" y="592908"/>
            <a:ext cx="1788968" cy="1199844"/>
          </a:xfrm>
          <a:prstGeom prst="rect">
            <a:avLst/>
          </a:prstGeom>
        </p:spPr>
      </p:pic>
      <p:pic>
        <p:nvPicPr>
          <p:cNvPr id="65" name="图片 64" descr="C:/Users/peter/AppData/Local/Temp/picturecompress_20220225173235/output_23.pngoutput_23"/>
          <p:cNvPicPr>
            <a:picLocks noChangeAspect="1"/>
          </p:cNvPicPr>
          <p:nvPr/>
        </p:nvPicPr>
        <p:blipFill>
          <a:blip r:embed="rId8"/>
          <a:stretch>
            <a:fillRect/>
          </a:stretch>
        </p:blipFill>
        <p:spPr>
          <a:xfrm>
            <a:off x="6396810" y="1829077"/>
            <a:ext cx="1798887" cy="1199844"/>
          </a:xfrm>
          <a:prstGeom prst="rect">
            <a:avLst/>
          </a:prstGeom>
        </p:spPr>
      </p:pic>
      <p:pic>
        <p:nvPicPr>
          <p:cNvPr id="66" name="Picture 3" descr="C:/Users/peter/AppData/Local/Temp/picturecompress_20220225173235/output_24.jpgoutput_24"/>
          <p:cNvPicPr>
            <a:picLocks noChangeAspect="1" noChangeArrowheads="1"/>
          </p:cNvPicPr>
          <p:nvPr/>
        </p:nvPicPr>
        <p:blipFill>
          <a:blip r:embed="rId9"/>
          <a:srcRect/>
          <a:stretch>
            <a:fillRect/>
          </a:stretch>
        </p:blipFill>
        <p:spPr bwMode="auto">
          <a:xfrm>
            <a:off x="9292976" y="1817282"/>
            <a:ext cx="795090" cy="119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6" descr="C:/Users/peter/AppData/Local/Temp/picturecompress_20220225173235/output_25.jpgoutput_25"/>
          <p:cNvPicPr>
            <a:picLocks noChangeAspect="1" noChangeArrowheads="1"/>
          </p:cNvPicPr>
          <p:nvPr/>
        </p:nvPicPr>
        <p:blipFill>
          <a:blip r:embed="rId10"/>
          <a:srcRect/>
          <a:stretch>
            <a:fillRect/>
          </a:stretch>
        </p:blipFill>
        <p:spPr bwMode="auto">
          <a:xfrm>
            <a:off x="10186822" y="1835059"/>
            <a:ext cx="1771537" cy="119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382270"/>
            <a:ext cx="4995545" cy="398780"/>
          </a:xfrm>
          <a:prstGeom prst="rect">
            <a:avLst/>
          </a:prstGeom>
          <a:noFill/>
        </p:spPr>
        <p:txBody>
          <a:bodyPr wrap="square" rtlCol="0">
            <a:spAutoFit/>
          </a:bodyPr>
          <a:lstStyle/>
          <a:p>
            <a:pPr algn="l" eaLnBrk="1" hangingPunct="1">
              <a:spcBef>
                <a:spcPct val="20000"/>
              </a:spcBef>
            </a:pPr>
            <a:r>
              <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全国大学生机器人大赛</a:t>
            </a:r>
            <a:r>
              <a:rPr lang="en-US" altLang="zh-CN" sz="2000" b="1" dirty="0" err="1">
                <a:solidFill>
                  <a:schemeClr val="tx1"/>
                </a:solidFill>
                <a:latin typeface="Arial" panose="020B0604020202020204" pitchFamily="34" charset="0"/>
                <a:ea typeface="微软雅黑" panose="020B0503020204020204" pitchFamily="34" charset="-122"/>
                <a:sym typeface="Arial" panose="020B0604020202020204" pitchFamily="34" charset="0"/>
              </a:rPr>
              <a:t>Robomaster</a:t>
            </a:r>
            <a:endParaRPr lang="en-US" altLang="zh-CN" sz="2000" b="1" dirty="0" err="1">
              <a:solidFill>
                <a:schemeClr val="tx1"/>
              </a:solidFill>
              <a:latin typeface="Arial" panose="020B0604020202020204" pitchFamily="34" charset="0"/>
              <a:ea typeface="微软雅黑" panose="020B0503020204020204" pitchFamily="34" charset="-122"/>
              <a:cs typeface="阿里巴巴普惠体 Medium" panose="00020600040101010101" pitchFamily="18" charset="-122"/>
              <a:sym typeface="Arial" panose="020B0604020202020204" pitchFamily="34" charset="0"/>
            </a:endParaRPr>
          </a:p>
        </p:txBody>
      </p:sp>
      <p:sp>
        <p:nvSpPr>
          <p:cNvPr id="4" name="矩形 3"/>
          <p:cNvSpPr/>
          <p:nvPr/>
        </p:nvSpPr>
        <p:spPr>
          <a:xfrm>
            <a:off x="358818" y="331495"/>
            <a:ext cx="659754" cy="4671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egoe UI Black" panose="020B0A02040204020203" pitchFamily="34" charset="0"/>
                <a:ea typeface="Segoe UI Black" panose="020B0A02040204020203" pitchFamily="34" charset="0"/>
                <a:cs typeface="阿里巴巴普惠体 Heavy" panose="00020600040101010101" pitchFamily="18" charset="-122"/>
              </a:rPr>
              <a:t>1</a:t>
            </a:r>
            <a:endParaRPr lang="zh-CN" altLang="en-US" sz="2800" dirty="0">
              <a:latin typeface="Segoe UI Black" panose="020B0A02040204020203" pitchFamily="34" charset="0"/>
              <a:ea typeface="阿里巴巴普惠体 Heavy" panose="00020600040101010101" pitchFamily="18" charset="-122"/>
              <a:cs typeface="阿里巴巴普惠体 Heavy" panose="00020600040101010101" pitchFamily="18" charset="-122"/>
            </a:endParaRPr>
          </a:p>
        </p:txBody>
      </p:sp>
      <p:pic>
        <p:nvPicPr>
          <p:cNvPr id="3" name="图片 2" descr="C:/Users/peter/AppData/Local/Temp/picturecompress_20220225173235/output_26.jpgoutput_26"/>
          <p:cNvPicPr>
            <a:picLocks noChangeAspect="1"/>
          </p:cNvPicPr>
          <p:nvPr/>
        </p:nvPicPr>
        <p:blipFill>
          <a:blip r:embed="rId3"/>
          <a:stretch>
            <a:fillRect/>
          </a:stretch>
        </p:blipFill>
        <p:spPr>
          <a:xfrm>
            <a:off x="9965802" y="6344330"/>
            <a:ext cx="1742559" cy="296235"/>
          </a:xfrm>
          <a:prstGeom prst="rect">
            <a:avLst/>
          </a:prstGeom>
        </p:spPr>
      </p:pic>
      <p:sp>
        <p:nvSpPr>
          <p:cNvPr id="16" name="矩形 15"/>
          <p:cNvSpPr/>
          <p:nvPr/>
        </p:nvSpPr>
        <p:spPr>
          <a:xfrm>
            <a:off x="0" y="6759615"/>
            <a:ext cx="12192000" cy="983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4"/>
          <p:cNvSpPr>
            <a:spLocks noChangeArrowheads="1"/>
          </p:cNvSpPr>
          <p:nvPr/>
        </p:nvSpPr>
        <p:spPr bwMode="auto">
          <a:xfrm>
            <a:off x="560070" y="967105"/>
            <a:ext cx="5761990"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defTabSz="914400">
              <a:lnSpc>
                <a:spcPct val="100000"/>
              </a:lnSpc>
              <a:spcBef>
                <a:spcPct val="20000"/>
              </a:spcBef>
              <a:buClrTx/>
              <a:buSzTx/>
              <a:buFontTx/>
            </a:pPr>
            <a:r>
              <a:rPr lang="zh-CN" altLang="en-US" sz="18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RoboMaster 机甲大师超级对抗赛，侧重考察参赛队员对理工学科的综合应用与工程实践能力，充分融合了“机器视觉”、“嵌入式系统设计”、“机械控制”、“惯性导航”、“人机交互”等众多机器人相关技术学科，同时创新性的将电竞呈现方式与机器人竞技相结合，使机器人对抗更加直观激烈，吸引了众多的科技爱好者和社会公众的广泛关注。</a:t>
            </a:r>
          </a:p>
        </p:txBody>
      </p:sp>
      <p:pic>
        <p:nvPicPr>
          <p:cNvPr id="24" name="图片 23" descr="C:/Users/peter/AppData/Local/Temp/picturecompress_20220225173235/output_27.jpgoutput_27"/>
          <p:cNvPicPr>
            <a:picLocks noChangeAspect="1"/>
          </p:cNvPicPr>
          <p:nvPr/>
        </p:nvPicPr>
        <p:blipFill>
          <a:blip r:embed="rId4"/>
          <a:stretch>
            <a:fillRect/>
          </a:stretch>
        </p:blipFill>
        <p:spPr>
          <a:xfrm>
            <a:off x="6421571" y="3354631"/>
            <a:ext cx="5556639" cy="3125609"/>
          </a:xfrm>
          <a:prstGeom prst="rect">
            <a:avLst/>
          </a:prstGeom>
        </p:spPr>
      </p:pic>
      <p:pic>
        <p:nvPicPr>
          <p:cNvPr id="5" name="图片 4" descr="C:/Users/peter/AppData/Local/Temp/picturecompress_20220225173235/output_28.jpgoutput_28"/>
          <p:cNvPicPr>
            <a:picLocks noChangeAspect="1"/>
          </p:cNvPicPr>
          <p:nvPr/>
        </p:nvPicPr>
        <p:blipFill>
          <a:blip r:embed="rId5"/>
          <a:stretch>
            <a:fillRect/>
          </a:stretch>
        </p:blipFill>
        <p:spPr>
          <a:xfrm>
            <a:off x="6397766" y="694391"/>
            <a:ext cx="1798888" cy="1199844"/>
          </a:xfrm>
          <a:prstGeom prst="rect">
            <a:avLst/>
          </a:prstGeom>
        </p:spPr>
      </p:pic>
      <p:pic>
        <p:nvPicPr>
          <p:cNvPr id="6" name="图片 5" descr="C:/Users/peter/AppData/Local/Temp/picturecompress_20220225173235/output_29.jpgoutput_29"/>
          <p:cNvPicPr>
            <a:picLocks noChangeAspect="1"/>
          </p:cNvPicPr>
          <p:nvPr/>
        </p:nvPicPr>
        <p:blipFill>
          <a:blip r:embed="rId6"/>
          <a:stretch>
            <a:fillRect/>
          </a:stretch>
        </p:blipFill>
        <p:spPr>
          <a:xfrm>
            <a:off x="8271956" y="689321"/>
            <a:ext cx="1798888" cy="1199845"/>
          </a:xfrm>
          <a:prstGeom prst="rect">
            <a:avLst/>
          </a:prstGeom>
        </p:spPr>
      </p:pic>
      <p:pic>
        <p:nvPicPr>
          <p:cNvPr id="8" name="图片 7" descr="C:/Users/peter/AppData/Local/Temp/picturecompress_20220225173235/output_30.jpgoutput_30"/>
          <p:cNvPicPr>
            <a:picLocks noChangeAspect="1"/>
          </p:cNvPicPr>
          <p:nvPr/>
        </p:nvPicPr>
        <p:blipFill>
          <a:blip r:embed="rId7"/>
          <a:stretch>
            <a:fillRect/>
          </a:stretch>
        </p:blipFill>
        <p:spPr>
          <a:xfrm>
            <a:off x="10155518" y="709686"/>
            <a:ext cx="1798887" cy="1199844"/>
          </a:xfrm>
          <a:prstGeom prst="rect">
            <a:avLst/>
          </a:prstGeom>
        </p:spPr>
      </p:pic>
      <p:pic>
        <p:nvPicPr>
          <p:cNvPr id="9" name="图片 8" descr="C:/Users/peter/AppData/Local/Temp/picturecompress_20220225173235/output_31.jpgoutput_31"/>
          <p:cNvPicPr>
            <a:picLocks noChangeAspect="1"/>
          </p:cNvPicPr>
          <p:nvPr/>
        </p:nvPicPr>
        <p:blipFill>
          <a:blip r:embed="rId8"/>
          <a:stretch>
            <a:fillRect/>
          </a:stretch>
        </p:blipFill>
        <p:spPr>
          <a:xfrm>
            <a:off x="6397766" y="1977794"/>
            <a:ext cx="1798887" cy="1199844"/>
          </a:xfrm>
          <a:prstGeom prst="rect">
            <a:avLst/>
          </a:prstGeom>
        </p:spPr>
      </p:pic>
      <p:pic>
        <p:nvPicPr>
          <p:cNvPr id="10" name="图片 9" descr="C:/Users/peter/AppData/Local/Temp/picturecompress_20220225173235/output_32.jpgoutput_32"/>
          <p:cNvPicPr>
            <a:picLocks noChangeAspect="1"/>
          </p:cNvPicPr>
          <p:nvPr/>
        </p:nvPicPr>
        <p:blipFill>
          <a:blip r:embed="rId9"/>
          <a:stretch>
            <a:fillRect/>
          </a:stretch>
        </p:blipFill>
        <p:spPr>
          <a:xfrm>
            <a:off x="8271958" y="1977794"/>
            <a:ext cx="1798888" cy="1199844"/>
          </a:xfrm>
          <a:prstGeom prst="rect">
            <a:avLst/>
          </a:prstGeom>
        </p:spPr>
      </p:pic>
      <p:pic>
        <p:nvPicPr>
          <p:cNvPr id="11" name="图片 10" descr="C:/Users/peter/AppData/Local/Temp/picturecompress_20220225173235/output_33.jpgoutput_33"/>
          <p:cNvPicPr>
            <a:picLocks noChangeAspect="1"/>
          </p:cNvPicPr>
          <p:nvPr/>
        </p:nvPicPr>
        <p:blipFill>
          <a:blip r:embed="rId10"/>
          <a:stretch>
            <a:fillRect/>
          </a:stretch>
        </p:blipFill>
        <p:spPr>
          <a:xfrm>
            <a:off x="10155518" y="1977794"/>
            <a:ext cx="1798887" cy="1199844"/>
          </a:xfrm>
          <a:prstGeom prst="rect">
            <a:avLst/>
          </a:prstGeom>
        </p:spPr>
      </p:pic>
      <p:grpSp>
        <p:nvGrpSpPr>
          <p:cNvPr id="12" name="组合 11"/>
          <p:cNvGrpSpPr/>
          <p:nvPr/>
        </p:nvGrpSpPr>
        <p:grpSpPr>
          <a:xfrm>
            <a:off x="251770" y="3383275"/>
            <a:ext cx="5976214" cy="2317623"/>
            <a:chOff x="1331078" y="4084030"/>
            <a:chExt cx="5976214" cy="2317623"/>
          </a:xfrm>
        </p:grpSpPr>
        <p:grpSp>
          <p:nvGrpSpPr>
            <p:cNvPr id="32" name="组合 31"/>
            <p:cNvGrpSpPr/>
            <p:nvPr/>
          </p:nvGrpSpPr>
          <p:grpSpPr>
            <a:xfrm>
              <a:off x="5265699" y="4084030"/>
              <a:ext cx="2041593" cy="1833374"/>
              <a:chOff x="4316082" y="771550"/>
              <a:chExt cx="2041593" cy="1833374"/>
            </a:xfrm>
          </p:grpSpPr>
          <p:sp>
            <p:nvSpPr>
              <p:cNvPr id="13" name="Freeform 42"/>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Freeform 43"/>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A23C8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3" name="组合 32"/>
            <p:cNvGrpSpPr/>
            <p:nvPr/>
          </p:nvGrpSpPr>
          <p:grpSpPr>
            <a:xfrm>
              <a:off x="3345404" y="4084030"/>
              <a:ext cx="2039866" cy="1833374"/>
              <a:chOff x="2576315" y="771550"/>
              <a:chExt cx="2039866" cy="1833374"/>
            </a:xfrm>
          </p:grpSpPr>
          <p:sp>
            <p:nvSpPr>
              <p:cNvPr id="15" name="Freeform 44"/>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Freeform 45"/>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18" name="组合 17"/>
            <p:cNvGrpSpPr/>
            <p:nvPr/>
          </p:nvGrpSpPr>
          <p:grpSpPr>
            <a:xfrm>
              <a:off x="1524665" y="4084030"/>
              <a:ext cx="2041593" cy="1833374"/>
              <a:chOff x="827584" y="771550"/>
              <a:chExt cx="2041593" cy="1833374"/>
            </a:xfrm>
          </p:grpSpPr>
          <p:sp>
            <p:nvSpPr>
              <p:cNvPr id="19" name="Freeform 46"/>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F39E0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Freeform 47"/>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39E0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21" name="组合 20"/>
            <p:cNvGrpSpPr/>
            <p:nvPr/>
          </p:nvGrpSpPr>
          <p:grpSpPr>
            <a:xfrm>
              <a:off x="1846863" y="4495624"/>
              <a:ext cx="1199687" cy="1151677"/>
              <a:chOff x="1149782" y="1183144"/>
              <a:chExt cx="1199687" cy="1151677"/>
            </a:xfrm>
          </p:grpSpPr>
          <p:sp>
            <p:nvSpPr>
              <p:cNvPr id="22" name="Freeform 51"/>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F39E02"/>
              </a:solidFill>
              <a:ln>
                <a:noFill/>
              </a:ln>
            </p:spPr>
            <p:txBody>
              <a:bodyPr vert="horz" wrap="square" lIns="91440" tIns="45720" rIns="91440" bIns="45720" numCol="1" anchor="t" anchorCtr="0" compatLnSpc="1"/>
              <a:lstStyle/>
              <a:p>
                <a:endParaRPr lang="zh-CN" altLang="en-US" dirty="0"/>
              </a:p>
            </p:txBody>
          </p:sp>
          <p:sp>
            <p:nvSpPr>
              <p:cNvPr id="23" name="文本框 34"/>
              <p:cNvSpPr txBox="1"/>
              <p:nvPr/>
            </p:nvSpPr>
            <p:spPr>
              <a:xfrm>
                <a:off x="1149782" y="1650018"/>
                <a:ext cx="119968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200+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5" name="组合 24"/>
            <p:cNvGrpSpPr/>
            <p:nvPr/>
          </p:nvGrpSpPr>
          <p:grpSpPr>
            <a:xfrm>
              <a:off x="3824497" y="4467025"/>
              <a:ext cx="943208" cy="1180276"/>
              <a:chOff x="3055408" y="1154545"/>
              <a:chExt cx="943208" cy="1180276"/>
            </a:xfrm>
          </p:grpSpPr>
          <p:sp>
            <p:nvSpPr>
              <p:cNvPr id="26" name="Freeform 48"/>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文本框 111"/>
              <p:cNvSpPr txBox="1"/>
              <p:nvPr/>
            </p:nvSpPr>
            <p:spPr>
              <a:xfrm>
                <a:off x="3055408" y="1650018"/>
                <a:ext cx="943208"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5774311" y="4492159"/>
              <a:ext cx="943208" cy="1155142"/>
              <a:chOff x="4824694" y="1179679"/>
              <a:chExt cx="943208" cy="1155142"/>
            </a:xfrm>
          </p:grpSpPr>
          <p:sp>
            <p:nvSpPr>
              <p:cNvPr id="29" name="Freeform 49"/>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文本框 112"/>
              <p:cNvSpPr txBox="1"/>
              <p:nvPr/>
            </p:nvSpPr>
            <p:spPr>
              <a:xfrm>
                <a:off x="4824694" y="1650018"/>
                <a:ext cx="943208"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50+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3" name="矩形 42"/>
            <p:cNvSpPr/>
            <p:nvPr/>
          </p:nvSpPr>
          <p:spPr>
            <a:xfrm>
              <a:off x="1331078" y="5920947"/>
              <a:ext cx="2056974"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累计</a:t>
              </a: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学生人数</a:t>
              </a:r>
            </a:p>
          </p:txBody>
        </p:sp>
        <p:sp>
          <p:nvSpPr>
            <p:cNvPr id="57" name="矩形 56"/>
            <p:cNvSpPr/>
            <p:nvPr/>
          </p:nvSpPr>
          <p:spPr>
            <a:xfrm>
              <a:off x="3705117" y="5939988"/>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获奖数</a:t>
              </a:r>
            </a:p>
          </p:txBody>
        </p:sp>
        <p:sp>
          <p:nvSpPr>
            <p:cNvPr id="58" name="矩形 57"/>
            <p:cNvSpPr/>
            <p:nvPr/>
          </p:nvSpPr>
          <p:spPr>
            <a:xfrm>
              <a:off x="5441111" y="5917404"/>
              <a:ext cx="1415772"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赛事培训</a:t>
              </a:r>
            </a:p>
          </p:txBody>
        </p:sp>
      </p:grpSp>
      <p:sp>
        <p:nvSpPr>
          <p:cNvPr id="68" name="文本框 12"/>
          <p:cNvSpPr txBox="1">
            <a:spLocks noChangeArrowheads="1"/>
          </p:cNvSpPr>
          <p:nvPr/>
        </p:nvSpPr>
        <p:spPr bwMode="auto">
          <a:xfrm>
            <a:off x="167096" y="5986547"/>
            <a:ext cx="65863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600" b="1" dirty="0">
                <a:latin typeface="Arial" panose="020B0604020202020204" pitchFamily="34" charset="0"/>
                <a:ea typeface="微软雅黑" panose="020B0503020204020204" pitchFamily="34" charset="-122"/>
                <a:sym typeface="Arial" panose="020B0604020202020204" pitchFamily="34" charset="0"/>
              </a:rPr>
              <a:t>参与对象：大一</a:t>
            </a:r>
            <a:r>
              <a:rPr lang="en-US" altLang="zh-CN" sz="1600" b="1" dirty="0">
                <a:latin typeface="Arial" panose="020B0604020202020204" pitchFamily="34" charset="0"/>
                <a:ea typeface="微软雅黑" panose="020B0503020204020204" pitchFamily="34" charset="-122"/>
                <a:sym typeface="Arial" panose="020B0604020202020204" pitchFamily="34" charset="0"/>
              </a:rPr>
              <a:t>/</a:t>
            </a:r>
            <a:r>
              <a:rPr lang="zh-CN" altLang="en-US" sz="1600" b="1" dirty="0">
                <a:latin typeface="Arial" panose="020B0604020202020204" pitchFamily="34" charset="0"/>
                <a:ea typeface="微软雅黑" panose="020B0503020204020204" pitchFamily="34" charset="-122"/>
                <a:sym typeface="Arial" panose="020B0604020202020204" pitchFamily="34" charset="0"/>
              </a:rPr>
              <a:t>二入队      联系人方式：戴老师 </a:t>
            </a:r>
            <a:r>
              <a:rPr lang="en-US" altLang="zh-CN" sz="1600" b="1" dirty="0">
                <a:latin typeface="Arial" panose="020B0604020202020204" pitchFamily="34" charset="0"/>
                <a:ea typeface="微软雅黑" panose="020B0503020204020204" pitchFamily="34" charset="-122"/>
                <a:sym typeface="Arial" panose="020B0604020202020204" pitchFamily="34" charset="0"/>
              </a:rPr>
              <a:t>2313063543</a:t>
            </a:r>
            <a:r>
              <a:rPr lang="zh-CN" altLang="en-US" sz="1600" b="1" dirty="0">
                <a:latin typeface="Arial" panose="020B0604020202020204" pitchFamily="34" charset="0"/>
                <a:ea typeface="微软雅黑" panose="020B0503020204020204" pitchFamily="34" charset="-122"/>
                <a:sym typeface="Arial" panose="020B0604020202020204" pitchFamily="34" charset="0"/>
              </a:rPr>
              <a:t>（</a:t>
            </a:r>
            <a:r>
              <a:rPr lang="en-US" altLang="zh-CN" sz="1600" b="1" dirty="0" err="1">
                <a:latin typeface="Arial" panose="020B0604020202020204" pitchFamily="34" charset="0"/>
                <a:ea typeface="微软雅黑" panose="020B0503020204020204" pitchFamily="34" charset="-122"/>
                <a:sym typeface="Arial" panose="020B0604020202020204" pitchFamily="34" charset="0"/>
              </a:rPr>
              <a:t>qq</a:t>
            </a:r>
            <a:r>
              <a:rPr lang="zh-CN" altLang="en-US" sz="1600" b="1" dirty="0">
                <a:latin typeface="Arial" panose="020B0604020202020204" pitchFamily="34" charset="0"/>
                <a:ea typeface="微软雅黑" panose="020B0503020204020204" pitchFamily="34" charset="-122"/>
                <a:sym typeface="Arial" panose="020B0604020202020204" pitchFamily="34" charset="0"/>
              </a:rPr>
              <a:t>）</a:t>
            </a:r>
            <a:endParaRPr lang="en-US" sz="1600" b="1" dirty="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382270"/>
            <a:ext cx="4995545" cy="398780"/>
          </a:xfrm>
          <a:prstGeom prst="rect">
            <a:avLst/>
          </a:prstGeom>
          <a:noFill/>
        </p:spPr>
        <p:txBody>
          <a:bodyPr wrap="square" rtlCol="0">
            <a:spAutoFit/>
          </a:bodyPr>
          <a:lstStyle/>
          <a:p>
            <a:pPr algn="l" eaLnBrk="1" hangingPunct="1">
              <a:spcBef>
                <a:spcPct val="20000"/>
              </a:spcBef>
              <a:buClrTx/>
              <a:buSzTx/>
              <a:buFontTx/>
            </a:pPr>
            <a:r>
              <a:rPr lang="en-US" altLang="zh-CN" sz="2000" b="1" dirty="0" err="1">
                <a:latin typeface="Arial" panose="020B0604020202020204" pitchFamily="34" charset="0"/>
                <a:ea typeface="微软雅黑" panose="020B0503020204020204" pitchFamily="34" charset="-122"/>
                <a:sym typeface="Arial" panose="020B0604020202020204" pitchFamily="34" charset="0"/>
              </a:rPr>
              <a:t>高校人工智能挑战赛（RMUA）</a:t>
            </a:r>
            <a:endParaRPr lang="en-US" altLang="zh-CN" sz="2000" b="1" dirty="0" err="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358818" y="331495"/>
            <a:ext cx="659754" cy="4671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egoe UI Black" panose="020B0A02040204020203" pitchFamily="34" charset="0"/>
                <a:ea typeface="Segoe UI Black" panose="020B0A02040204020203" pitchFamily="34" charset="0"/>
                <a:cs typeface="阿里巴巴普惠体 Heavy" panose="00020600040101010101" pitchFamily="18" charset="-122"/>
              </a:rPr>
              <a:t>1</a:t>
            </a:r>
            <a:endParaRPr lang="zh-CN" altLang="en-US" sz="2800" dirty="0">
              <a:latin typeface="Segoe UI Black" panose="020B0A02040204020203" pitchFamily="34" charset="0"/>
              <a:ea typeface="阿里巴巴普惠体 Heavy" panose="00020600040101010101" pitchFamily="18" charset="-122"/>
              <a:cs typeface="阿里巴巴普惠体 Heavy" panose="00020600040101010101" pitchFamily="18" charset="-122"/>
            </a:endParaRPr>
          </a:p>
        </p:txBody>
      </p:sp>
      <p:pic>
        <p:nvPicPr>
          <p:cNvPr id="3" name="图片 2" descr="C:/Users/peter/AppData/Local/Temp/picturecompress_20220225173235/output_34.jpgoutput_34"/>
          <p:cNvPicPr>
            <a:picLocks noChangeAspect="1"/>
          </p:cNvPicPr>
          <p:nvPr/>
        </p:nvPicPr>
        <p:blipFill>
          <a:blip r:embed="rId3"/>
          <a:stretch>
            <a:fillRect/>
          </a:stretch>
        </p:blipFill>
        <p:spPr>
          <a:xfrm>
            <a:off x="9965802" y="6344330"/>
            <a:ext cx="1742559" cy="296235"/>
          </a:xfrm>
          <a:prstGeom prst="rect">
            <a:avLst/>
          </a:prstGeom>
        </p:spPr>
      </p:pic>
      <p:sp>
        <p:nvSpPr>
          <p:cNvPr id="16" name="矩形 15"/>
          <p:cNvSpPr/>
          <p:nvPr/>
        </p:nvSpPr>
        <p:spPr>
          <a:xfrm>
            <a:off x="0" y="6759615"/>
            <a:ext cx="12192000" cy="983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325696" y="3492810"/>
            <a:ext cx="5976214" cy="2317623"/>
            <a:chOff x="1331078" y="4084030"/>
            <a:chExt cx="5976214" cy="2317623"/>
          </a:xfrm>
        </p:grpSpPr>
        <p:grpSp>
          <p:nvGrpSpPr>
            <p:cNvPr id="7" name="组合 6"/>
            <p:cNvGrpSpPr/>
            <p:nvPr/>
          </p:nvGrpSpPr>
          <p:grpSpPr>
            <a:xfrm>
              <a:off x="5265699" y="4084030"/>
              <a:ext cx="2041593" cy="1833374"/>
              <a:chOff x="4316082" y="771550"/>
              <a:chExt cx="2041593" cy="1833374"/>
            </a:xfrm>
          </p:grpSpPr>
          <p:sp>
            <p:nvSpPr>
              <p:cNvPr id="55" name="Freeform 42"/>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6" name="Freeform 43"/>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A23C8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1" name="组合 30"/>
            <p:cNvGrpSpPr/>
            <p:nvPr/>
          </p:nvGrpSpPr>
          <p:grpSpPr>
            <a:xfrm>
              <a:off x="3345404" y="4084030"/>
              <a:ext cx="2039866" cy="1833374"/>
              <a:chOff x="2576315" y="771550"/>
              <a:chExt cx="2039866" cy="1833374"/>
            </a:xfrm>
          </p:grpSpPr>
          <p:sp>
            <p:nvSpPr>
              <p:cNvPr id="53" name="Freeform 44"/>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Freeform 45"/>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4" name="组合 33"/>
            <p:cNvGrpSpPr/>
            <p:nvPr/>
          </p:nvGrpSpPr>
          <p:grpSpPr>
            <a:xfrm>
              <a:off x="1524665" y="4084030"/>
              <a:ext cx="2041593" cy="1833374"/>
              <a:chOff x="827584" y="771550"/>
              <a:chExt cx="2041593" cy="1833374"/>
            </a:xfrm>
          </p:grpSpPr>
          <p:sp>
            <p:nvSpPr>
              <p:cNvPr id="51" name="Freeform 46"/>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F39E0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Freeform 47"/>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39E0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5" name="组合 34"/>
            <p:cNvGrpSpPr/>
            <p:nvPr/>
          </p:nvGrpSpPr>
          <p:grpSpPr>
            <a:xfrm>
              <a:off x="1975103" y="4495624"/>
              <a:ext cx="943207" cy="1151677"/>
              <a:chOff x="1278022" y="1183144"/>
              <a:chExt cx="943207" cy="1151677"/>
            </a:xfrm>
          </p:grpSpPr>
          <p:sp>
            <p:nvSpPr>
              <p:cNvPr id="49" name="Freeform 51"/>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F39E02"/>
              </a:solidFill>
              <a:ln>
                <a:noFill/>
              </a:ln>
            </p:spPr>
            <p:txBody>
              <a:bodyPr vert="horz" wrap="square" lIns="91440" tIns="45720" rIns="91440" bIns="45720" numCol="1" anchor="t" anchorCtr="0" compatLnSpc="1"/>
              <a:lstStyle/>
              <a:p>
                <a:endParaRPr lang="zh-CN" altLang="en-US" dirty="0"/>
              </a:p>
            </p:txBody>
          </p:sp>
          <p:sp>
            <p:nvSpPr>
              <p:cNvPr id="50" name="文本框 34"/>
              <p:cNvSpPr txBox="1"/>
              <p:nvPr/>
            </p:nvSpPr>
            <p:spPr>
              <a:xfrm>
                <a:off x="1278022"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6" name="组合 35"/>
            <p:cNvGrpSpPr/>
            <p:nvPr/>
          </p:nvGrpSpPr>
          <p:grpSpPr>
            <a:xfrm>
              <a:off x="3952738" y="4467025"/>
              <a:ext cx="686726" cy="1180276"/>
              <a:chOff x="3183649" y="1154545"/>
              <a:chExt cx="686726" cy="1180276"/>
            </a:xfrm>
          </p:grpSpPr>
          <p:sp>
            <p:nvSpPr>
              <p:cNvPr id="47" name="Freeform 48"/>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文本框 111"/>
              <p:cNvSpPr txBox="1"/>
              <p:nvPr/>
            </p:nvSpPr>
            <p:spPr>
              <a:xfrm>
                <a:off x="3183649" y="1650018"/>
                <a:ext cx="686726"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5774312" y="4492159"/>
              <a:ext cx="943207" cy="1155142"/>
              <a:chOff x="4824695" y="1179679"/>
              <a:chExt cx="943207" cy="1155142"/>
            </a:xfrm>
          </p:grpSpPr>
          <p:sp>
            <p:nvSpPr>
              <p:cNvPr id="45" name="Freeform 49"/>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文本框 112"/>
              <p:cNvSpPr txBox="1"/>
              <p:nvPr/>
            </p:nvSpPr>
            <p:spPr>
              <a:xfrm>
                <a:off x="4824695"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0" name="矩形 39"/>
            <p:cNvSpPr/>
            <p:nvPr/>
          </p:nvSpPr>
          <p:spPr>
            <a:xfrm>
              <a:off x="1331078" y="5920947"/>
              <a:ext cx="2056974"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累计</a:t>
              </a: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学生人数</a:t>
              </a:r>
            </a:p>
          </p:txBody>
        </p:sp>
        <p:sp>
          <p:nvSpPr>
            <p:cNvPr id="41" name="矩形 40"/>
            <p:cNvSpPr/>
            <p:nvPr/>
          </p:nvSpPr>
          <p:spPr>
            <a:xfrm>
              <a:off x="3705117" y="5939988"/>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获奖数</a:t>
              </a:r>
            </a:p>
          </p:txBody>
        </p:sp>
        <p:sp>
          <p:nvSpPr>
            <p:cNvPr id="42" name="矩形 41"/>
            <p:cNvSpPr/>
            <p:nvPr/>
          </p:nvSpPr>
          <p:spPr>
            <a:xfrm>
              <a:off x="5441111" y="5917404"/>
              <a:ext cx="1415772"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赛事培训</a:t>
              </a:r>
            </a:p>
          </p:txBody>
        </p:sp>
      </p:grpSp>
      <p:sp>
        <p:nvSpPr>
          <p:cNvPr id="60" name="文本框 12"/>
          <p:cNvSpPr txBox="1">
            <a:spLocks noChangeArrowheads="1"/>
          </p:cNvSpPr>
          <p:nvPr/>
        </p:nvSpPr>
        <p:spPr bwMode="auto">
          <a:xfrm>
            <a:off x="305645" y="5989124"/>
            <a:ext cx="61086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400" b="1" dirty="0">
                <a:latin typeface="Arial" panose="020B0604020202020204" pitchFamily="34" charset="0"/>
                <a:ea typeface="微软雅黑" panose="020B0503020204020204" pitchFamily="34" charset="-122"/>
                <a:sym typeface="Arial" panose="020B0604020202020204" pitchFamily="34" charset="0"/>
              </a:rPr>
              <a:t>参与对象：大二</a:t>
            </a:r>
            <a:r>
              <a:rPr lang="en-US" altLang="zh-CN" sz="1400" b="1" dirty="0">
                <a:latin typeface="Arial" panose="020B0604020202020204" pitchFamily="34" charset="0"/>
                <a:ea typeface="微软雅黑" panose="020B0503020204020204" pitchFamily="34" charset="-122"/>
                <a:sym typeface="Arial" panose="020B0604020202020204" pitchFamily="34" charset="0"/>
              </a:rPr>
              <a:t>~</a:t>
            </a:r>
            <a:r>
              <a:rPr lang="zh-CN" altLang="en-US" sz="1400" b="1" dirty="0">
                <a:latin typeface="Arial" panose="020B0604020202020204" pitchFamily="34" charset="0"/>
                <a:ea typeface="微软雅黑" panose="020B0503020204020204" pitchFamily="34" charset="-122"/>
                <a:sym typeface="Arial" panose="020B0604020202020204" pitchFamily="34" charset="0"/>
              </a:rPr>
              <a:t>研究生入队   联系人方式：戴老师 </a:t>
            </a:r>
            <a:r>
              <a:rPr lang="en-US" altLang="zh-CN" sz="1400" b="1" dirty="0">
                <a:latin typeface="Arial" panose="020B0604020202020204" pitchFamily="34" charset="0"/>
                <a:ea typeface="微软雅黑" panose="020B0503020204020204" pitchFamily="34" charset="-122"/>
                <a:sym typeface="Arial" panose="020B0604020202020204" pitchFamily="34" charset="0"/>
              </a:rPr>
              <a:t>2313063543</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r>
              <a:rPr lang="en-US" altLang="zh-CN" sz="1400" b="1" dirty="0" err="1">
                <a:latin typeface="Arial" panose="020B0604020202020204" pitchFamily="34" charset="0"/>
                <a:ea typeface="微软雅黑" panose="020B0503020204020204" pitchFamily="34" charset="-122"/>
                <a:sym typeface="Arial" panose="020B0604020202020204" pitchFamily="34" charset="0"/>
              </a:rPr>
              <a:t>qq</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44" name="图片 43" descr="C:/Users/peter/AppData/Local/Temp/picturecompress_20220225173235/output_35.jpgoutput_35"/>
          <p:cNvPicPr>
            <a:picLocks noChangeAspect="1"/>
          </p:cNvPicPr>
          <p:nvPr/>
        </p:nvPicPr>
        <p:blipFill>
          <a:blip r:embed="rId4"/>
          <a:stretch>
            <a:fillRect/>
          </a:stretch>
        </p:blipFill>
        <p:spPr>
          <a:xfrm>
            <a:off x="6508722" y="847265"/>
            <a:ext cx="2746411" cy="1833375"/>
          </a:xfrm>
          <a:prstGeom prst="rect">
            <a:avLst/>
          </a:prstGeom>
        </p:spPr>
      </p:pic>
      <p:pic>
        <p:nvPicPr>
          <p:cNvPr id="59" name="图片 58" descr="C:/Users/peter/AppData/Local/Temp/picturecompress_20220225173235/output_36.jpgoutput_36"/>
          <p:cNvPicPr>
            <a:picLocks noChangeAspect="1"/>
          </p:cNvPicPr>
          <p:nvPr/>
        </p:nvPicPr>
        <p:blipFill>
          <a:blip r:embed="rId5"/>
          <a:stretch>
            <a:fillRect/>
          </a:stretch>
        </p:blipFill>
        <p:spPr>
          <a:xfrm flipH="1">
            <a:off x="9306018" y="847264"/>
            <a:ext cx="2532538" cy="1833373"/>
          </a:xfrm>
          <a:prstGeom prst="rect">
            <a:avLst/>
          </a:prstGeom>
        </p:spPr>
      </p:pic>
      <p:pic>
        <p:nvPicPr>
          <p:cNvPr id="61" name="图片 60" descr="C:/Users/peter/AppData/Local/Temp/picturecompress_20220225173235/output_37.jpgoutput_37"/>
          <p:cNvPicPr>
            <a:picLocks noChangeAspect="1"/>
          </p:cNvPicPr>
          <p:nvPr/>
        </p:nvPicPr>
        <p:blipFill>
          <a:blip r:embed="rId6"/>
          <a:stretch>
            <a:fillRect/>
          </a:stretch>
        </p:blipFill>
        <p:spPr>
          <a:xfrm>
            <a:off x="6508722" y="2721264"/>
            <a:ext cx="5329834" cy="3557615"/>
          </a:xfrm>
          <a:prstGeom prst="rect">
            <a:avLst/>
          </a:prstGeom>
        </p:spPr>
      </p:pic>
      <p:sp>
        <p:nvSpPr>
          <p:cNvPr id="62" name="文本框 61"/>
          <p:cNvSpPr txBox="1"/>
          <p:nvPr/>
        </p:nvSpPr>
        <p:spPr>
          <a:xfrm>
            <a:off x="770255" y="1002030"/>
            <a:ext cx="5391785" cy="2030095"/>
          </a:xfrm>
          <a:prstGeom prst="rect">
            <a:avLst/>
          </a:prstGeom>
          <a:noFill/>
        </p:spPr>
        <p:txBody>
          <a:bodyPr wrap="square" rtlCol="0" anchor="t">
            <a:spAutoFit/>
          </a:bodyPr>
          <a:lstStyle/>
          <a:p>
            <a:pPr algn="just"/>
            <a:r>
              <a:rPr lang="en-US" altLang="zh-CN"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RoboMaster</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机甲大师高校人工智能挑战赛，自</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2017</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年起已连续五年由 </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DJI </a:t>
            </a:r>
            <a:r>
              <a:rPr lang="en-US" altLang="zh-CN"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RoboMaster</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组委会与全球机器人和自动化大会联合主办，并先后在新加坡、澳大利亚、加拿大和中国西安落地执行。比赛需要参赛队综合运用机械、电控和算法等技术知识，自主研发全自动射击机器人参赛，对综合技术能力要求极高。</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alphaModFix amt="35000"/>
            <a:extLst>
              <a:ext uri="{BEBA8EAE-BF5A-486C-A8C5-ECC9F3942E4B}">
                <a14:imgProps xmlns:a14="http://schemas.microsoft.com/office/drawing/2010/main">
                  <a14:imgLayer r:embed="rId4">
                    <a14:imgEffect>
                      <a14:backgroundRemoval t="4573" b="95626" l="5169" r="93241">
                        <a14:foregroundMark x1="23857" y1="16899" x2="11928" y2="49503"/>
                        <a14:foregroundMark x1="11332" y1="56660" x2="5169" y2="43738"/>
                        <a14:foregroundMark x1="5169" y1="43738" x2="5567" y2="40755"/>
                        <a14:foregroundMark x1="44732" y1="4771" x2="27833" y2="15109"/>
                        <a14:foregroundMark x1="93042" y1="36183" x2="89066" y2="42147"/>
                        <a14:foregroundMark x1="93241" y1="45726" x2="92445" y2="51889"/>
                        <a14:foregroundMark x1="32604" y1="57256" x2="26640" y2="59642"/>
                        <a14:foregroundMark x1="59642" y1="93837" x2="48509" y2="93241"/>
                        <a14:foregroundMark x1="35785" y1="27038" x2="33002" y2="27435"/>
                        <a14:foregroundMark x1="32008" y1="28827" x2="31014" y2="31412"/>
                        <a14:foregroundMark x1="54473" y1="20080" x2="53280" y2="24254"/>
                        <a14:foregroundMark x1="61431" y1="17097" x2="60040" y2="20676"/>
                        <a14:foregroundMark x1="84294" y1="40755" x2="83698" y2="43738"/>
                        <a14:foregroundMark x1="86083" y1="40159" x2="83499" y2="42346"/>
                        <a14:foregroundMark x1="72366" y1="94036" x2="71769" y2="95626"/>
                      </a14:backgroundRemoval>
                    </a14:imgEffect>
                  </a14:imgLayer>
                </a14:imgProps>
              </a:ext>
            </a:extLst>
          </a:blip>
          <a:stretch>
            <a:fillRect/>
          </a:stretch>
        </p:blipFill>
        <p:spPr>
          <a:xfrm>
            <a:off x="747294" y="1199960"/>
            <a:ext cx="4965980" cy="4965980"/>
          </a:xfrm>
          <a:prstGeom prst="rect">
            <a:avLst/>
          </a:prstGeom>
        </p:spPr>
      </p:pic>
      <p:sp>
        <p:nvSpPr>
          <p:cNvPr id="2" name="文本框 1"/>
          <p:cNvSpPr txBox="1"/>
          <p:nvPr/>
        </p:nvSpPr>
        <p:spPr>
          <a:xfrm>
            <a:off x="1166495" y="382270"/>
            <a:ext cx="4995545" cy="400110"/>
          </a:xfrm>
          <a:prstGeom prst="rect">
            <a:avLst/>
          </a:prstGeom>
          <a:noFill/>
        </p:spPr>
        <p:txBody>
          <a:bodyPr wrap="square" rtlCol="0">
            <a:spAutoFit/>
          </a:bodyPr>
          <a:lstStyle/>
          <a:p>
            <a:pPr algn="l" eaLnBrk="1" hangingPunct="1">
              <a:spcBef>
                <a:spcPct val="20000"/>
              </a:spcBef>
              <a:buClrTx/>
              <a:buSzTx/>
              <a:buFontTx/>
            </a:pPr>
            <a:r>
              <a:rPr lang="en-US" altLang="zh-CN" sz="2000" b="1" dirty="0">
                <a:latin typeface="Arial" panose="020B0604020202020204" pitchFamily="34" charset="0"/>
                <a:ea typeface="微软雅黑" panose="020B0503020204020204" pitchFamily="34" charset="-122"/>
                <a:sym typeface="Arial" panose="020B0604020202020204" pitchFamily="34" charset="0"/>
              </a:rPr>
              <a:t>VEX </a:t>
            </a:r>
            <a:r>
              <a:rPr lang="zh-CN" altLang="en-US" sz="2000" b="1" dirty="0">
                <a:latin typeface="Arial" panose="020B0604020202020204" pitchFamily="34" charset="0"/>
                <a:ea typeface="微软雅黑" panose="020B0503020204020204" pitchFamily="34" charset="-122"/>
                <a:sym typeface="Arial" panose="020B0604020202020204" pitchFamily="34" charset="0"/>
              </a:rPr>
              <a:t>机器人亚锦赛、世锦赛</a:t>
            </a:r>
            <a:endPar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358818" y="331495"/>
            <a:ext cx="659754" cy="4671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egoe UI Black" panose="020B0A02040204020203" pitchFamily="34" charset="0"/>
                <a:ea typeface="Segoe UI Black" panose="020B0A02040204020203" pitchFamily="34" charset="0"/>
                <a:cs typeface="阿里巴巴普惠体 Heavy" panose="00020600040101010101" pitchFamily="18" charset="-122"/>
              </a:rPr>
              <a:t>1</a:t>
            </a:r>
            <a:endParaRPr lang="zh-CN" altLang="en-US" sz="2800" dirty="0">
              <a:latin typeface="Segoe UI Black" panose="020B0A02040204020203" pitchFamily="34" charset="0"/>
              <a:ea typeface="阿里巴巴普惠体 Heavy" panose="00020600040101010101" pitchFamily="18" charset="-122"/>
              <a:cs typeface="阿里巴巴普惠体 Heavy" panose="00020600040101010101" pitchFamily="18" charset="-122"/>
            </a:endParaRPr>
          </a:p>
        </p:txBody>
      </p:sp>
      <p:pic>
        <p:nvPicPr>
          <p:cNvPr id="3" name="图片 2" descr="C:/Users/peter/AppData/Local/Temp/picturecompress_20220225173235/output_38.jpgoutput_38"/>
          <p:cNvPicPr>
            <a:picLocks noChangeAspect="1"/>
          </p:cNvPicPr>
          <p:nvPr/>
        </p:nvPicPr>
        <p:blipFill>
          <a:blip r:embed="rId5"/>
          <a:stretch>
            <a:fillRect/>
          </a:stretch>
        </p:blipFill>
        <p:spPr>
          <a:xfrm>
            <a:off x="9965802" y="6344330"/>
            <a:ext cx="1742559" cy="296235"/>
          </a:xfrm>
          <a:prstGeom prst="rect">
            <a:avLst/>
          </a:prstGeom>
        </p:spPr>
      </p:pic>
      <p:sp>
        <p:nvSpPr>
          <p:cNvPr id="16" name="矩形 15"/>
          <p:cNvSpPr/>
          <p:nvPr/>
        </p:nvSpPr>
        <p:spPr>
          <a:xfrm>
            <a:off x="0" y="6759615"/>
            <a:ext cx="12192000" cy="983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12"/>
          <p:cNvSpPr txBox="1">
            <a:spLocks noChangeArrowheads="1"/>
          </p:cNvSpPr>
          <p:nvPr/>
        </p:nvSpPr>
        <p:spPr bwMode="auto">
          <a:xfrm>
            <a:off x="1087995" y="69554"/>
            <a:ext cx="61086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400" b="1" dirty="0">
                <a:latin typeface="Arial" panose="020B0604020202020204" pitchFamily="34" charset="0"/>
                <a:ea typeface="微软雅黑" panose="020B0503020204020204" pitchFamily="34" charset="-122"/>
                <a:sym typeface="Arial" panose="020B0604020202020204" pitchFamily="34" charset="0"/>
              </a:rPr>
              <a:t>参与对象：大一</a:t>
            </a:r>
            <a:r>
              <a:rPr lang="en-US" altLang="zh-CN" sz="1400" b="1" dirty="0">
                <a:latin typeface="Arial" panose="020B0604020202020204" pitchFamily="34" charset="0"/>
                <a:ea typeface="微软雅黑" panose="020B0503020204020204" pitchFamily="34" charset="-122"/>
                <a:sym typeface="Arial" panose="020B0604020202020204" pitchFamily="34" charset="0"/>
              </a:rPr>
              <a:t>/</a:t>
            </a:r>
            <a:r>
              <a:rPr lang="zh-CN" altLang="en-US" sz="1400" b="1" dirty="0">
                <a:latin typeface="Arial" panose="020B0604020202020204" pitchFamily="34" charset="0"/>
                <a:ea typeface="微软雅黑" panose="020B0503020204020204" pitchFamily="34" charset="-122"/>
                <a:sym typeface="Arial" panose="020B0604020202020204" pitchFamily="34" charset="0"/>
              </a:rPr>
              <a:t>二入队 联系人方式：何老师 </a:t>
            </a:r>
            <a:r>
              <a:rPr lang="en-US" altLang="zh-CN" sz="1400" b="1" dirty="0">
                <a:latin typeface="Arial" panose="020B0604020202020204" pitchFamily="34" charset="0"/>
                <a:ea typeface="微软雅黑" panose="020B0503020204020204" pitchFamily="34" charset="-122"/>
                <a:sym typeface="Arial" panose="020B0604020202020204" pitchFamily="34" charset="0"/>
              </a:rPr>
              <a:t>985365793</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r>
              <a:rPr lang="en-US" altLang="zh-CN" sz="1400" b="1" dirty="0" err="1">
                <a:latin typeface="Arial" panose="020B0604020202020204" pitchFamily="34" charset="0"/>
                <a:ea typeface="微软雅黑" panose="020B0503020204020204" pitchFamily="34" charset="-122"/>
                <a:sym typeface="Arial" panose="020B0604020202020204" pitchFamily="34" charset="0"/>
              </a:rPr>
              <a:t>qq</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61"/>
          <p:cNvSpPr txBox="1"/>
          <p:nvPr/>
        </p:nvSpPr>
        <p:spPr>
          <a:xfrm>
            <a:off x="552405" y="1374571"/>
            <a:ext cx="5391785" cy="2585323"/>
          </a:xfrm>
          <a:prstGeom prst="rect">
            <a:avLst/>
          </a:prstGeom>
          <a:noFill/>
        </p:spPr>
        <p:txBody>
          <a:bodyPr wrap="square" rtlCol="0" anchor="t">
            <a:spAutoFit/>
          </a:bodyPr>
          <a:lstStyle/>
          <a:p>
            <a:pPr algn="just"/>
            <a:r>
              <a:rPr lang="en-US" altLang="zh-CN" b="1" dirty="0">
                <a:solidFill>
                  <a:schemeClr val="bg1"/>
                </a:solidFill>
                <a:highlight>
                  <a:srgbClr val="FF0000"/>
                </a:highlight>
                <a:latin typeface="微软雅黑" panose="020B0503020204020204" pitchFamily="34" charset="-122"/>
                <a:ea typeface="微软雅黑" panose="020B0503020204020204" pitchFamily="34" charset="-122"/>
                <a:sym typeface="Arial" panose="020B0604020202020204" pitchFamily="34" charset="0"/>
              </a:rPr>
              <a:t>VEX</a:t>
            </a:r>
            <a:r>
              <a:rPr lang="zh-CN" altLang="en-US" b="1" dirty="0">
                <a:solidFill>
                  <a:schemeClr val="bg1"/>
                </a:solidFill>
                <a:highlight>
                  <a:srgbClr val="FF0000"/>
                </a:highlight>
                <a:latin typeface="微软雅黑" panose="020B0503020204020204" pitchFamily="34" charset="-122"/>
                <a:ea typeface="微软雅黑" panose="020B0503020204020204" pitchFamily="34" charset="-122"/>
                <a:sym typeface="Arial" panose="020B0604020202020204" pitchFamily="34" charset="0"/>
              </a:rPr>
              <a:t>机器人世界锦标赛</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自</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2007</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年创办，目前是世界上规模最大的教育机器人竞赛，</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2023</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赛季面向全球共</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50</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个国家和地区的</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3000</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支赛队参加，每年可前往</a:t>
            </a:r>
            <a:r>
              <a:rPr lang="zh-CN" altLang="en-US" dirty="0">
                <a:solidFill>
                  <a:srgbClr val="445469"/>
                </a:solidFill>
                <a:highlight>
                  <a:srgbClr val="F39E02"/>
                </a:highlight>
                <a:latin typeface="微软雅黑" panose="020B0503020204020204" pitchFamily="34" charset="-122"/>
                <a:ea typeface="微软雅黑" panose="020B0503020204020204" pitchFamily="34" charset="-122"/>
                <a:sym typeface="Arial" panose="020B0604020202020204" pitchFamily="34" charset="0"/>
              </a:rPr>
              <a:t>美国达拉斯参加年度</a:t>
            </a:r>
            <a:r>
              <a:rPr lang="en-US" altLang="zh-CN" dirty="0">
                <a:solidFill>
                  <a:srgbClr val="445469"/>
                </a:solidFill>
                <a:highlight>
                  <a:srgbClr val="F39E02"/>
                </a:highlight>
                <a:latin typeface="微软雅黑" panose="020B0503020204020204" pitchFamily="34" charset="-122"/>
                <a:ea typeface="微软雅黑" panose="020B0503020204020204" pitchFamily="34" charset="-122"/>
                <a:sym typeface="Arial" panose="020B0604020202020204" pitchFamily="34" charset="0"/>
              </a:rPr>
              <a:t>VEX</a:t>
            </a:r>
            <a:r>
              <a:rPr lang="zh-CN" altLang="en-US" dirty="0">
                <a:solidFill>
                  <a:srgbClr val="445469"/>
                </a:solidFill>
                <a:highlight>
                  <a:srgbClr val="F39E02"/>
                </a:highlight>
                <a:latin typeface="微软雅黑" panose="020B0503020204020204" pitchFamily="34" charset="-122"/>
                <a:ea typeface="微软雅黑" panose="020B0503020204020204" pitchFamily="34" charset="-122"/>
                <a:sym typeface="Arial" panose="020B0604020202020204" pitchFamily="34" charset="0"/>
              </a:rPr>
              <a:t>世界锦标赛</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algn="just"/>
            <a:endPar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algn="just"/>
            <a:r>
              <a:rPr lang="zh-CN" altLang="en-US" b="1" dirty="0">
                <a:solidFill>
                  <a:schemeClr val="bg1"/>
                </a:solidFill>
                <a:highlight>
                  <a:srgbClr val="FF0000"/>
                </a:highlight>
                <a:latin typeface="微软雅黑" panose="020B0503020204020204" pitchFamily="34" charset="-122"/>
                <a:ea typeface="微软雅黑" panose="020B0503020204020204" pitchFamily="34" charset="-122"/>
              </a:rPr>
              <a:t>中国高校智能机器人创意大赛</a:t>
            </a:r>
            <a:r>
              <a:rPr lang="en-US" altLang="zh-CN" b="1" dirty="0">
                <a:solidFill>
                  <a:schemeClr val="bg1"/>
                </a:solidFill>
                <a:highlight>
                  <a:srgbClr val="FF0000"/>
                </a:highlight>
                <a:latin typeface="微软雅黑" panose="020B0503020204020204" pitchFamily="34" charset="-122"/>
                <a:ea typeface="微软雅黑" panose="020B0503020204020204" pitchFamily="34" charset="-122"/>
              </a:rPr>
              <a:t>—VEX U</a:t>
            </a:r>
            <a:r>
              <a:rPr lang="zh-CN" altLang="en-US" dirty="0">
                <a:solidFill>
                  <a:srgbClr val="445469"/>
                </a:solidFill>
                <a:latin typeface="微软雅黑" panose="020B0503020204020204" pitchFamily="34" charset="-122"/>
                <a:ea typeface="微软雅黑" panose="020B0503020204020204" pitchFamily="34" charset="-122"/>
              </a:rPr>
              <a:t>专项赛自</a:t>
            </a:r>
            <a:r>
              <a:rPr lang="en-US" altLang="zh-CN" dirty="0">
                <a:solidFill>
                  <a:srgbClr val="445469"/>
                </a:solidFill>
                <a:latin typeface="微软雅黑" panose="020B0503020204020204" pitchFamily="34" charset="-122"/>
                <a:ea typeface="微软雅黑" panose="020B0503020204020204" pitchFamily="34" charset="-122"/>
              </a:rPr>
              <a:t>2021</a:t>
            </a:r>
            <a:r>
              <a:rPr lang="zh-CN" altLang="en-US" dirty="0">
                <a:solidFill>
                  <a:srgbClr val="445469"/>
                </a:solidFill>
                <a:latin typeface="微软雅黑" panose="020B0503020204020204" pitchFamily="34" charset="-122"/>
                <a:ea typeface="微软雅黑" panose="020B0503020204020204" pitchFamily="34" charset="-122"/>
              </a:rPr>
              <a:t>年由中国高等教育学会、中国高校智能机器人创意大赛组委会、全国高校机器人教育联盟主办，属于</a:t>
            </a:r>
            <a:r>
              <a:rPr lang="zh-CN" altLang="en-US" dirty="0">
                <a:solidFill>
                  <a:srgbClr val="445469"/>
                </a:solidFill>
                <a:highlight>
                  <a:srgbClr val="F39E02"/>
                </a:highlight>
                <a:latin typeface="微软雅黑" panose="020B0503020204020204" pitchFamily="34" charset="-122"/>
                <a:ea typeface="微软雅黑" panose="020B0503020204020204" pitchFamily="34" charset="-122"/>
              </a:rPr>
              <a:t>哈工大（深圳）本科生保研加分赛项</a:t>
            </a:r>
            <a:r>
              <a:rPr lang="zh-CN" altLang="en-US" dirty="0">
                <a:solidFill>
                  <a:srgbClr val="445469"/>
                </a:solidFill>
                <a:latin typeface="微软雅黑" panose="020B0503020204020204" pitchFamily="34" charset="-122"/>
                <a:ea typeface="微软雅黑" panose="020B0503020204020204" pitchFamily="34" charset="-122"/>
              </a:rPr>
              <a:t>。</a:t>
            </a:r>
          </a:p>
        </p:txBody>
      </p:sp>
      <p:sp>
        <p:nvSpPr>
          <p:cNvPr id="44" name="文本框 43"/>
          <p:cNvSpPr txBox="1"/>
          <p:nvPr/>
        </p:nvSpPr>
        <p:spPr>
          <a:xfrm>
            <a:off x="1166495" y="710747"/>
            <a:ext cx="4995545" cy="400110"/>
          </a:xfrm>
          <a:prstGeom prst="rect">
            <a:avLst/>
          </a:prstGeom>
          <a:noFill/>
        </p:spPr>
        <p:txBody>
          <a:bodyPr wrap="square" rtlCol="0">
            <a:spAutoFit/>
          </a:bodyPr>
          <a:lstStyle/>
          <a:p>
            <a:pPr algn="l" eaLnBrk="1" hangingPunct="1">
              <a:spcBef>
                <a:spcPct val="20000"/>
              </a:spcBef>
              <a:buClrTx/>
              <a:buSzTx/>
              <a:buFontTx/>
            </a:pPr>
            <a:r>
              <a:rPr lang="zh-CN" altLang="en-US" sz="2000" b="1" dirty="0">
                <a:latin typeface="Arial" panose="020B0604020202020204" pitchFamily="34" charset="0"/>
                <a:ea typeface="微软雅黑" panose="020B0503020204020204" pitchFamily="34" charset="-122"/>
                <a:sym typeface="Arial" panose="020B0604020202020204" pitchFamily="34" charset="0"/>
              </a:rPr>
              <a:t>中国高校智能机器人创意大赛</a:t>
            </a:r>
            <a:r>
              <a:rPr lang="en-US" altLang="zh-CN" sz="2000" b="1" dirty="0">
                <a:latin typeface="Arial" panose="020B0604020202020204" pitchFamily="34" charset="0"/>
                <a:ea typeface="微软雅黑" panose="020B0503020204020204" pitchFamily="34" charset="-122"/>
                <a:sym typeface="Arial" panose="020B0604020202020204" pitchFamily="34" charset="0"/>
              </a:rPr>
              <a:t>—VEX U</a:t>
            </a:r>
            <a:endPar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9" name="图片 58"/>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0909" y="3462422"/>
            <a:ext cx="5524116" cy="3237668"/>
          </a:xfrm>
          <a:prstGeom prst="rect">
            <a:avLst/>
          </a:prstGeom>
          <a:noFill/>
          <a:ln>
            <a:noFill/>
          </a:ln>
        </p:spPr>
      </p:pic>
      <p:grpSp>
        <p:nvGrpSpPr>
          <p:cNvPr id="63" name="组合 62"/>
          <p:cNvGrpSpPr/>
          <p:nvPr/>
        </p:nvGrpSpPr>
        <p:grpSpPr>
          <a:xfrm>
            <a:off x="358818" y="4223527"/>
            <a:ext cx="5976214" cy="2317623"/>
            <a:chOff x="1331078" y="4084030"/>
            <a:chExt cx="5976214" cy="2317623"/>
          </a:xfrm>
        </p:grpSpPr>
        <p:grpSp>
          <p:nvGrpSpPr>
            <p:cNvPr id="64" name="组合 63"/>
            <p:cNvGrpSpPr/>
            <p:nvPr/>
          </p:nvGrpSpPr>
          <p:grpSpPr>
            <a:xfrm>
              <a:off x="5265699" y="4084030"/>
              <a:ext cx="2041593" cy="1833374"/>
              <a:chOff x="4316082" y="771550"/>
              <a:chExt cx="2041593" cy="1833374"/>
            </a:xfrm>
          </p:grpSpPr>
          <p:sp>
            <p:nvSpPr>
              <p:cNvPr id="83" name="Freeform 42"/>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4" name="Freeform 43"/>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A23C8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65" name="组合 64"/>
            <p:cNvGrpSpPr/>
            <p:nvPr/>
          </p:nvGrpSpPr>
          <p:grpSpPr>
            <a:xfrm>
              <a:off x="3345404" y="4084030"/>
              <a:ext cx="2039866" cy="1833374"/>
              <a:chOff x="2576315" y="771550"/>
              <a:chExt cx="2039866" cy="1833374"/>
            </a:xfrm>
          </p:grpSpPr>
          <p:sp>
            <p:nvSpPr>
              <p:cNvPr id="81" name="Freeform 44"/>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2" name="Freeform 45"/>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66" name="组合 65"/>
            <p:cNvGrpSpPr/>
            <p:nvPr/>
          </p:nvGrpSpPr>
          <p:grpSpPr>
            <a:xfrm>
              <a:off x="1524665" y="4084030"/>
              <a:ext cx="2041593" cy="1833374"/>
              <a:chOff x="827584" y="771550"/>
              <a:chExt cx="2041593" cy="1833374"/>
            </a:xfrm>
          </p:grpSpPr>
          <p:sp>
            <p:nvSpPr>
              <p:cNvPr id="79" name="Freeform 46"/>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F39E0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0" name="Freeform 47"/>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39E0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67" name="组合 66"/>
            <p:cNvGrpSpPr/>
            <p:nvPr/>
          </p:nvGrpSpPr>
          <p:grpSpPr>
            <a:xfrm>
              <a:off x="1975103" y="4495624"/>
              <a:ext cx="943207" cy="1151677"/>
              <a:chOff x="1278022" y="1183144"/>
              <a:chExt cx="943207" cy="1151677"/>
            </a:xfrm>
          </p:grpSpPr>
          <p:sp>
            <p:nvSpPr>
              <p:cNvPr id="77" name="Freeform 51"/>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F39E02"/>
              </a:solidFill>
              <a:ln>
                <a:noFill/>
              </a:ln>
            </p:spPr>
            <p:txBody>
              <a:bodyPr vert="horz" wrap="square" lIns="91440" tIns="45720" rIns="91440" bIns="45720" numCol="1" anchor="t" anchorCtr="0" compatLnSpc="1"/>
              <a:lstStyle/>
              <a:p>
                <a:endParaRPr lang="zh-CN" altLang="en-US" dirty="0"/>
              </a:p>
            </p:txBody>
          </p:sp>
          <p:sp>
            <p:nvSpPr>
              <p:cNvPr id="78" name="文本框 34"/>
              <p:cNvSpPr txBox="1"/>
              <p:nvPr/>
            </p:nvSpPr>
            <p:spPr>
              <a:xfrm>
                <a:off x="1278022"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8" name="组合 67"/>
            <p:cNvGrpSpPr/>
            <p:nvPr/>
          </p:nvGrpSpPr>
          <p:grpSpPr>
            <a:xfrm>
              <a:off x="3952738" y="4467025"/>
              <a:ext cx="686726" cy="1180276"/>
              <a:chOff x="3183649" y="1154545"/>
              <a:chExt cx="686726" cy="1180276"/>
            </a:xfrm>
          </p:grpSpPr>
          <p:sp>
            <p:nvSpPr>
              <p:cNvPr id="75" name="Freeform 48"/>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6" name="文本框 111"/>
              <p:cNvSpPr txBox="1"/>
              <p:nvPr/>
            </p:nvSpPr>
            <p:spPr>
              <a:xfrm>
                <a:off x="3183649" y="1650018"/>
                <a:ext cx="686726"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9" name="组合 68"/>
            <p:cNvGrpSpPr/>
            <p:nvPr/>
          </p:nvGrpSpPr>
          <p:grpSpPr>
            <a:xfrm>
              <a:off x="5774312" y="4492159"/>
              <a:ext cx="943207" cy="1155142"/>
              <a:chOff x="4824695" y="1179679"/>
              <a:chExt cx="943207" cy="1155142"/>
            </a:xfrm>
          </p:grpSpPr>
          <p:sp>
            <p:nvSpPr>
              <p:cNvPr id="73" name="Freeform 49"/>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文本框 112"/>
              <p:cNvSpPr txBox="1"/>
              <p:nvPr/>
            </p:nvSpPr>
            <p:spPr>
              <a:xfrm>
                <a:off x="4824695"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0" name="矩形 69"/>
            <p:cNvSpPr/>
            <p:nvPr/>
          </p:nvSpPr>
          <p:spPr>
            <a:xfrm>
              <a:off x="1331078" y="5920947"/>
              <a:ext cx="2056974"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累计</a:t>
              </a: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学生人数</a:t>
              </a:r>
            </a:p>
          </p:txBody>
        </p:sp>
        <p:sp>
          <p:nvSpPr>
            <p:cNvPr id="71" name="矩形 70"/>
            <p:cNvSpPr/>
            <p:nvPr/>
          </p:nvSpPr>
          <p:spPr>
            <a:xfrm>
              <a:off x="3705117" y="5939988"/>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获奖数</a:t>
              </a:r>
            </a:p>
          </p:txBody>
        </p:sp>
        <p:sp>
          <p:nvSpPr>
            <p:cNvPr id="72" name="矩形 71"/>
            <p:cNvSpPr/>
            <p:nvPr/>
          </p:nvSpPr>
          <p:spPr>
            <a:xfrm>
              <a:off x="5441111" y="5917404"/>
              <a:ext cx="1415772"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赛事培训</a:t>
              </a:r>
            </a:p>
          </p:txBody>
        </p:sp>
      </p:grpSp>
      <p:pic>
        <p:nvPicPr>
          <p:cNvPr id="12" name="图片 11"/>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Lst>
          </a:blip>
          <a:srcRect l="39364" t="1" r="-1" b="17159"/>
          <a:stretch>
            <a:fillRect/>
          </a:stretch>
        </p:blipFill>
        <p:spPr>
          <a:xfrm>
            <a:off x="6520909" y="67197"/>
            <a:ext cx="2514851" cy="1919054"/>
          </a:xfrm>
          <a:prstGeom prst="rect">
            <a:avLst/>
          </a:prstGeom>
        </p:spPr>
      </p:pic>
      <p:pic>
        <p:nvPicPr>
          <p:cNvPr id="85" name="图片 84"/>
          <p:cNvPicPr/>
          <p:nvPr/>
        </p:nvPicPr>
        <p:blipFill rotWithShape="1">
          <a:blip r:embed="rId9" cstate="print">
            <a:extLst>
              <a:ext uri="{28A0092B-C50C-407E-A947-70E740481C1C}">
                <a14:useLocalDpi xmlns:a14="http://schemas.microsoft.com/office/drawing/2010/main" val="0"/>
              </a:ext>
            </a:extLst>
          </a:blip>
          <a:srcRect t="33859"/>
          <a:stretch>
            <a:fillRect/>
          </a:stretch>
        </p:blipFill>
        <p:spPr bwMode="auto">
          <a:xfrm>
            <a:off x="9035760" y="2068813"/>
            <a:ext cx="3009265" cy="1326765"/>
          </a:xfrm>
          <a:prstGeom prst="rect">
            <a:avLst/>
          </a:prstGeom>
          <a:noFill/>
          <a:ln>
            <a:noFill/>
          </a:ln>
        </p:spPr>
      </p:pic>
      <p:pic>
        <p:nvPicPr>
          <p:cNvPr id="19" name="图片 18"/>
          <p:cNvPicPr>
            <a:picLocks noChangeAspect="1"/>
          </p:cNvPicPr>
          <p:nvPr/>
        </p:nvPicPr>
        <p:blipFill rotWithShape="1">
          <a:blip r:embed="rId10"/>
          <a:srcRect t="4912"/>
          <a:stretch>
            <a:fillRect/>
          </a:stretch>
        </p:blipFill>
        <p:spPr>
          <a:xfrm>
            <a:off x="6520909" y="2068813"/>
            <a:ext cx="2455284" cy="1311047"/>
          </a:xfrm>
          <a:prstGeom prst="rect">
            <a:avLst/>
          </a:prstGeom>
        </p:spPr>
      </p:pic>
      <p:pic>
        <p:nvPicPr>
          <p:cNvPr id="86" name="图片 85"/>
          <p:cNvPicPr>
            <a:picLocks noChangeAspect="1"/>
          </p:cNvPicPr>
          <p:nvPr/>
        </p:nvPicPr>
        <p:blipFill>
          <a:blip r:embed="rId11"/>
          <a:stretch>
            <a:fillRect/>
          </a:stretch>
        </p:blipFill>
        <p:spPr>
          <a:xfrm>
            <a:off x="9137742" y="52185"/>
            <a:ext cx="2907283" cy="19369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382270"/>
            <a:ext cx="4995545" cy="400110"/>
          </a:xfrm>
          <a:prstGeom prst="rect">
            <a:avLst/>
          </a:prstGeom>
          <a:noFill/>
        </p:spPr>
        <p:txBody>
          <a:bodyPr wrap="square" rtlCol="0">
            <a:spAutoFit/>
          </a:bodyPr>
          <a:lstStyle/>
          <a:p>
            <a:pPr algn="l" eaLnBrk="1" hangingPunct="1">
              <a:spcBef>
                <a:spcPct val="20000"/>
              </a:spcBef>
              <a:buClrTx/>
              <a:buSzTx/>
              <a:buFontTx/>
            </a:pPr>
            <a:r>
              <a:rPr lang="zh-CN" altLang="en-US" sz="2000" b="1" dirty="0">
                <a:latin typeface="Arial" panose="020B0604020202020204" pitchFamily="34" charset="0"/>
                <a:ea typeface="微软雅黑" panose="020B0503020204020204" pitchFamily="34" charset="-122"/>
                <a:sym typeface="Arial" panose="020B0604020202020204" pitchFamily="34" charset="0"/>
              </a:rPr>
              <a:t>中国大学生机械工程创新创意大赛</a:t>
            </a:r>
            <a:endParaRPr lang="en-US" altLang="zh-CN" sz="2000" b="1" dirty="0" err="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358818" y="331495"/>
            <a:ext cx="659754" cy="4671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egoe UI Black" panose="020B0A02040204020203" pitchFamily="34" charset="0"/>
                <a:ea typeface="Segoe UI Black" panose="020B0A02040204020203" pitchFamily="34" charset="0"/>
                <a:cs typeface="阿里巴巴普惠体 Heavy" panose="00020600040101010101" pitchFamily="18" charset="-122"/>
              </a:rPr>
              <a:t>1</a:t>
            </a:r>
            <a:endParaRPr lang="zh-CN" altLang="en-US" sz="2800" dirty="0">
              <a:latin typeface="Segoe UI Black" panose="020B0A02040204020203" pitchFamily="34" charset="0"/>
              <a:ea typeface="阿里巴巴普惠体 Heavy" panose="00020600040101010101" pitchFamily="18" charset="-122"/>
              <a:cs typeface="阿里巴巴普惠体 Heavy" panose="00020600040101010101" pitchFamily="18" charset="-122"/>
            </a:endParaRPr>
          </a:p>
        </p:txBody>
      </p:sp>
      <p:pic>
        <p:nvPicPr>
          <p:cNvPr id="3" name="图片 2" descr="C:/Users/peter/AppData/Local/Temp/picturecompress_20220225173235/output_38.jpgoutput_38"/>
          <p:cNvPicPr>
            <a:picLocks noChangeAspect="1"/>
          </p:cNvPicPr>
          <p:nvPr/>
        </p:nvPicPr>
        <p:blipFill>
          <a:blip r:embed="rId3"/>
          <a:stretch>
            <a:fillRect/>
          </a:stretch>
        </p:blipFill>
        <p:spPr>
          <a:xfrm>
            <a:off x="9965802" y="6344330"/>
            <a:ext cx="1742559" cy="296235"/>
          </a:xfrm>
          <a:prstGeom prst="rect">
            <a:avLst/>
          </a:prstGeom>
        </p:spPr>
      </p:pic>
      <p:sp>
        <p:nvSpPr>
          <p:cNvPr id="16" name="矩形 15"/>
          <p:cNvSpPr/>
          <p:nvPr/>
        </p:nvSpPr>
        <p:spPr>
          <a:xfrm>
            <a:off x="0" y="6759615"/>
            <a:ext cx="12192000" cy="983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325696" y="3492810"/>
            <a:ext cx="5976214" cy="2317623"/>
            <a:chOff x="1331078" y="4084030"/>
            <a:chExt cx="5976214" cy="2317623"/>
          </a:xfrm>
        </p:grpSpPr>
        <p:grpSp>
          <p:nvGrpSpPr>
            <p:cNvPr id="7" name="组合 6"/>
            <p:cNvGrpSpPr/>
            <p:nvPr/>
          </p:nvGrpSpPr>
          <p:grpSpPr>
            <a:xfrm>
              <a:off x="5265699" y="4084030"/>
              <a:ext cx="2041593" cy="1833374"/>
              <a:chOff x="4316082" y="771550"/>
              <a:chExt cx="2041593" cy="1833374"/>
            </a:xfrm>
          </p:grpSpPr>
          <p:sp>
            <p:nvSpPr>
              <p:cNvPr id="55" name="Freeform 42"/>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6" name="Freeform 43"/>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A23C8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1" name="组合 30"/>
            <p:cNvGrpSpPr/>
            <p:nvPr/>
          </p:nvGrpSpPr>
          <p:grpSpPr>
            <a:xfrm>
              <a:off x="3345404" y="4084030"/>
              <a:ext cx="2039866" cy="1833374"/>
              <a:chOff x="2576315" y="771550"/>
              <a:chExt cx="2039866" cy="1833374"/>
            </a:xfrm>
          </p:grpSpPr>
          <p:sp>
            <p:nvSpPr>
              <p:cNvPr id="53" name="Freeform 44"/>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Freeform 45"/>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4" name="组合 33"/>
            <p:cNvGrpSpPr/>
            <p:nvPr/>
          </p:nvGrpSpPr>
          <p:grpSpPr>
            <a:xfrm>
              <a:off x="1524665" y="4084030"/>
              <a:ext cx="2041593" cy="1833374"/>
              <a:chOff x="827584" y="771550"/>
              <a:chExt cx="2041593" cy="1833374"/>
            </a:xfrm>
          </p:grpSpPr>
          <p:sp>
            <p:nvSpPr>
              <p:cNvPr id="51" name="Freeform 46"/>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F39E0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Freeform 47"/>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39E0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5" name="组合 34"/>
            <p:cNvGrpSpPr/>
            <p:nvPr/>
          </p:nvGrpSpPr>
          <p:grpSpPr>
            <a:xfrm>
              <a:off x="1975103" y="4495624"/>
              <a:ext cx="943207" cy="1151677"/>
              <a:chOff x="1278022" y="1183144"/>
              <a:chExt cx="943207" cy="1151677"/>
            </a:xfrm>
          </p:grpSpPr>
          <p:sp>
            <p:nvSpPr>
              <p:cNvPr id="49" name="Freeform 51"/>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F39E02"/>
              </a:solidFill>
              <a:ln>
                <a:noFill/>
              </a:ln>
            </p:spPr>
            <p:txBody>
              <a:bodyPr vert="horz" wrap="square" lIns="91440" tIns="45720" rIns="91440" bIns="45720" numCol="1" anchor="t" anchorCtr="0" compatLnSpc="1"/>
              <a:lstStyle/>
              <a:p>
                <a:endParaRPr lang="zh-CN" altLang="en-US" dirty="0"/>
              </a:p>
            </p:txBody>
          </p:sp>
          <p:sp>
            <p:nvSpPr>
              <p:cNvPr id="50" name="文本框 34"/>
              <p:cNvSpPr txBox="1"/>
              <p:nvPr/>
            </p:nvSpPr>
            <p:spPr>
              <a:xfrm>
                <a:off x="1278022"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6" name="组合 35"/>
            <p:cNvGrpSpPr/>
            <p:nvPr/>
          </p:nvGrpSpPr>
          <p:grpSpPr>
            <a:xfrm>
              <a:off x="3824498" y="4467025"/>
              <a:ext cx="943207" cy="1180276"/>
              <a:chOff x="3055409" y="1154545"/>
              <a:chExt cx="943207" cy="1180276"/>
            </a:xfrm>
          </p:grpSpPr>
          <p:sp>
            <p:nvSpPr>
              <p:cNvPr id="47" name="Freeform 48"/>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文本框 111"/>
              <p:cNvSpPr txBox="1"/>
              <p:nvPr/>
            </p:nvSpPr>
            <p:spPr>
              <a:xfrm>
                <a:off x="3055409"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5517833" y="4492159"/>
              <a:ext cx="1456168" cy="1155142"/>
              <a:chOff x="4568216" y="1179679"/>
              <a:chExt cx="1456168" cy="1155142"/>
            </a:xfrm>
          </p:grpSpPr>
          <p:sp>
            <p:nvSpPr>
              <p:cNvPr id="45" name="Freeform 49"/>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文本框 112"/>
              <p:cNvSpPr txBox="1"/>
              <p:nvPr/>
            </p:nvSpPr>
            <p:spPr>
              <a:xfrm>
                <a:off x="4568216" y="1650018"/>
                <a:ext cx="1456168"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0" name="矩形 39"/>
            <p:cNvSpPr/>
            <p:nvPr/>
          </p:nvSpPr>
          <p:spPr>
            <a:xfrm>
              <a:off x="1331078" y="5920947"/>
              <a:ext cx="2056974"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累计</a:t>
              </a: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学生人数</a:t>
              </a:r>
            </a:p>
          </p:txBody>
        </p:sp>
        <p:sp>
          <p:nvSpPr>
            <p:cNvPr id="41" name="矩形 40"/>
            <p:cNvSpPr/>
            <p:nvPr/>
          </p:nvSpPr>
          <p:spPr>
            <a:xfrm>
              <a:off x="3705117" y="5939988"/>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获奖数</a:t>
              </a:r>
            </a:p>
          </p:txBody>
        </p:sp>
        <p:sp>
          <p:nvSpPr>
            <p:cNvPr id="42" name="矩形 41"/>
            <p:cNvSpPr/>
            <p:nvPr/>
          </p:nvSpPr>
          <p:spPr>
            <a:xfrm>
              <a:off x="5594999" y="5917404"/>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国奖率</a:t>
              </a:r>
            </a:p>
          </p:txBody>
        </p:sp>
      </p:grpSp>
      <p:sp>
        <p:nvSpPr>
          <p:cNvPr id="60" name="文本框 12"/>
          <p:cNvSpPr txBox="1">
            <a:spLocks noChangeArrowheads="1"/>
          </p:cNvSpPr>
          <p:nvPr/>
        </p:nvSpPr>
        <p:spPr bwMode="auto">
          <a:xfrm>
            <a:off x="305645" y="5989124"/>
            <a:ext cx="61086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400" b="1" dirty="0">
                <a:latin typeface="Arial" panose="020B0604020202020204" pitchFamily="34" charset="0"/>
                <a:ea typeface="微软雅黑" panose="020B0503020204020204" pitchFamily="34" charset="-122"/>
                <a:sym typeface="Arial" panose="020B0604020202020204" pitchFamily="34" charset="0"/>
              </a:rPr>
              <a:t>参与对象：大二大三   联系人方式：胡老师 </a:t>
            </a:r>
            <a:r>
              <a:rPr lang="en-US" altLang="zh-CN" sz="1400" b="1" dirty="0">
                <a:latin typeface="Arial" panose="020B0604020202020204" pitchFamily="34" charset="0"/>
                <a:ea typeface="微软雅黑" panose="020B0503020204020204" pitchFamily="34" charset="-122"/>
                <a:sym typeface="Arial" panose="020B0604020202020204" pitchFamily="34" charset="0"/>
              </a:rPr>
              <a:t>77289366</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r>
              <a:rPr lang="en-US" altLang="zh-CN" sz="1400" b="1" dirty="0" err="1">
                <a:latin typeface="Arial" panose="020B0604020202020204" pitchFamily="34" charset="0"/>
                <a:ea typeface="微软雅黑" panose="020B0503020204020204" pitchFamily="34" charset="-122"/>
                <a:sym typeface="Arial" panose="020B0604020202020204" pitchFamily="34" charset="0"/>
              </a:rPr>
              <a:t>qq</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61"/>
          <p:cNvSpPr txBox="1"/>
          <p:nvPr/>
        </p:nvSpPr>
        <p:spPr>
          <a:xfrm>
            <a:off x="708124" y="884185"/>
            <a:ext cx="5391785" cy="1200329"/>
          </a:xfrm>
          <a:prstGeom prst="rect">
            <a:avLst/>
          </a:prstGeom>
          <a:noFill/>
        </p:spPr>
        <p:txBody>
          <a:bodyPr wrap="square" rtlCol="0" anchor="t">
            <a:spAutoFit/>
          </a:bodyPr>
          <a:lstStyle/>
          <a:p>
            <a:pPr algn="just"/>
            <a:r>
              <a:rPr lang="en-US" altLang="zh-CN" dirty="0">
                <a:latin typeface="微软雅黑" panose="020B0503020204020204" pitchFamily="34" charset="-122"/>
                <a:ea typeface="微软雅黑" panose="020B0503020204020204" pitchFamily="34" charset="-122"/>
                <a:sym typeface="Arial" panose="020B0604020202020204" pitchFamily="34" charset="0"/>
              </a:rPr>
              <a:t>2024</a:t>
            </a:r>
            <a:r>
              <a:rPr lang="zh-CN" altLang="en-US" dirty="0">
                <a:latin typeface="微软雅黑" panose="020B0503020204020204" pitchFamily="34" charset="-122"/>
                <a:ea typeface="微软雅黑" panose="020B0503020204020204" pitchFamily="34" charset="-122"/>
                <a:sym typeface="Arial" panose="020B0604020202020204" pitchFamily="34" charset="0"/>
              </a:rPr>
              <a:t>年中国大学生机械工程创新创意大赛：物流技术（起重机）创意赛由中国机械工程学会物流工程分会承办，本届竞赛题目为：</a:t>
            </a:r>
            <a:r>
              <a:rPr lang="zh-CN" altLang="en-US"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精准搬运机器人</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a:p>
            <a:pPr algn="just"/>
            <a:r>
              <a:rPr lang="zh-CN" altLang="en-US" b="1" dirty="0">
                <a:latin typeface="微软雅黑" panose="020B0503020204020204" pitchFamily="34" charset="-122"/>
                <a:ea typeface="微软雅黑" panose="020B0503020204020204" pitchFamily="34" charset="-122"/>
                <a:sym typeface="Arial" panose="020B0604020202020204" pitchFamily="34" charset="0"/>
              </a:rPr>
              <a:t>赛事特点：</a:t>
            </a:r>
            <a:endParaRPr lang="zh-CN" altLang="en-US" b="1" dirty="0"/>
          </a:p>
        </p:txBody>
      </p:sp>
      <p:pic>
        <p:nvPicPr>
          <p:cNvPr id="6" name="图片 5" descr="图形用户界面&#10;&#10;低可信度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6740" y="2867009"/>
            <a:ext cx="5479615" cy="3477321"/>
          </a:xfrm>
          <a:prstGeom prst="rect">
            <a:avLst/>
          </a:prstGeom>
        </p:spPr>
      </p:pic>
      <p:pic>
        <p:nvPicPr>
          <p:cNvPr id="1026" name="Picture 2" descr="中国大学生物流技术（起重机）创意赛在西南交大落幕_中国网联播_中国网"/>
          <p:cNvPicPr>
            <a:picLocks noChangeAspect="1" noChangeArrowheads="1"/>
          </p:cNvPicPr>
          <p:nvPr/>
        </p:nvPicPr>
        <p:blipFill rotWithShape="1">
          <a:blip r:embed="rId5">
            <a:extLst>
              <a:ext uri="{28A0092B-C50C-407E-A947-70E740481C1C}">
                <a14:useLocalDpi xmlns:a14="http://schemas.microsoft.com/office/drawing/2010/main" val="0"/>
              </a:ext>
            </a:extLst>
          </a:blip>
          <a:srcRect l="16557" r="26618"/>
          <a:stretch>
            <a:fillRect/>
          </a:stretch>
        </p:blipFill>
        <p:spPr bwMode="auto">
          <a:xfrm>
            <a:off x="6309963" y="217435"/>
            <a:ext cx="2771179"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251" t="-143" r="17228" b="143"/>
          <a:stretch>
            <a:fillRect/>
          </a:stretch>
        </p:blipFill>
        <p:spPr bwMode="auto">
          <a:xfrm>
            <a:off x="8982338" y="203465"/>
            <a:ext cx="3051618" cy="263003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rot="19932715">
            <a:off x="776933" y="2101793"/>
            <a:ext cx="1668384" cy="707886"/>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4000" dirty="0">
                <a:latin typeface="微软雅黑" panose="020B0503020204020204" pitchFamily="34" charset="-122"/>
                <a:ea typeface="微软雅黑" panose="020B0503020204020204" pitchFamily="34" charset="-122"/>
              </a:rPr>
              <a:t>不卷！</a:t>
            </a:r>
          </a:p>
        </p:txBody>
      </p:sp>
      <p:sp>
        <p:nvSpPr>
          <p:cNvPr id="9" name="文本框 8"/>
          <p:cNvSpPr txBox="1"/>
          <p:nvPr/>
        </p:nvSpPr>
        <p:spPr>
          <a:xfrm rot="1100693">
            <a:off x="359687" y="3217714"/>
            <a:ext cx="2257199" cy="707886"/>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4000" dirty="0">
                <a:solidFill>
                  <a:schemeClr val="accent4">
                    <a:lumMod val="75000"/>
                  </a:schemeClr>
                </a:solidFill>
                <a:latin typeface="微软雅黑" panose="020B0503020204020204" pitchFamily="34" charset="-122"/>
                <a:ea typeface="微软雅黑" panose="020B0503020204020204" pitchFamily="34" charset="-122"/>
              </a:rPr>
              <a:t>国奖率高！</a:t>
            </a:r>
          </a:p>
        </p:txBody>
      </p:sp>
      <p:sp>
        <p:nvSpPr>
          <p:cNvPr id="10" name="文本框 9"/>
          <p:cNvSpPr txBox="1"/>
          <p:nvPr/>
        </p:nvSpPr>
        <p:spPr>
          <a:xfrm rot="389213">
            <a:off x="3983669" y="2021688"/>
            <a:ext cx="2441772" cy="707886"/>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4000" dirty="0">
                <a:solidFill>
                  <a:schemeClr val="accent5">
                    <a:lumMod val="60000"/>
                    <a:lumOff val="40000"/>
                  </a:schemeClr>
                </a:solidFill>
                <a:latin typeface="微软雅黑" panose="020B0503020204020204" pitchFamily="34" charset="-122"/>
                <a:ea typeface="微软雅黑" panose="020B0503020204020204" pitchFamily="34" charset="-122"/>
              </a:rPr>
              <a:t>加分神器！</a:t>
            </a:r>
          </a:p>
        </p:txBody>
      </p:sp>
      <p:sp>
        <p:nvSpPr>
          <p:cNvPr id="11" name="文本框 10"/>
          <p:cNvSpPr txBox="1"/>
          <p:nvPr/>
        </p:nvSpPr>
        <p:spPr>
          <a:xfrm>
            <a:off x="3165279" y="3101187"/>
            <a:ext cx="3370592" cy="707886"/>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4000" strike="dblStrike" dirty="0">
                <a:solidFill>
                  <a:srgbClr val="FF0000"/>
                </a:solidFill>
                <a:latin typeface="微软雅黑" panose="020B0503020204020204" pitchFamily="34" charset="-122"/>
                <a:ea typeface="微软雅黑" panose="020B0503020204020204" pitchFamily="34" charset="-122"/>
              </a:rPr>
              <a:t>是人就能做！</a:t>
            </a:r>
          </a:p>
        </p:txBody>
      </p:sp>
      <p:sp>
        <p:nvSpPr>
          <p:cNvPr id="12" name="文本框 11"/>
          <p:cNvSpPr txBox="1"/>
          <p:nvPr/>
        </p:nvSpPr>
        <p:spPr>
          <a:xfrm rot="20704108">
            <a:off x="1424757" y="2404133"/>
            <a:ext cx="3052102" cy="707886"/>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zh-CN" altLang="en-US" sz="4000" dirty="0">
                <a:solidFill>
                  <a:schemeClr val="accent2">
                    <a:lumMod val="75000"/>
                  </a:schemeClr>
                </a:solidFill>
                <a:latin typeface="微软雅黑" panose="020B0503020204020204" pitchFamily="34" charset="-122"/>
                <a:ea typeface="微软雅黑" panose="020B0503020204020204" pitchFamily="34" charset="-122"/>
              </a:rPr>
              <a:t>适合自动化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382270"/>
            <a:ext cx="4995545" cy="398780"/>
          </a:xfrm>
          <a:prstGeom prst="rect">
            <a:avLst/>
          </a:prstGeom>
          <a:noFill/>
        </p:spPr>
        <p:txBody>
          <a:bodyPr wrap="square" rtlCol="0">
            <a:spAutoFit/>
          </a:bodyPr>
          <a:lstStyle/>
          <a:p>
            <a:pPr algn="l" eaLnBrk="1" hangingPunct="1">
              <a:spcBef>
                <a:spcPct val="20000"/>
              </a:spcBef>
              <a:buClrTx/>
              <a:buSzTx/>
              <a:buFontTx/>
            </a:pPr>
            <a:r>
              <a:rPr lang="zh-CN" altLang="en-US" sz="2000" b="1" dirty="0" err="1">
                <a:latin typeface="Arial" panose="020B0604020202020204" pitchFamily="34" charset="0"/>
                <a:ea typeface="微软雅黑" panose="020B0503020204020204" pitchFamily="34" charset="-122"/>
                <a:sym typeface="Arial" panose="020B0604020202020204" pitchFamily="34" charset="0"/>
              </a:rPr>
              <a:t>睿抗机器人开发者大赛</a:t>
            </a:r>
            <a:r>
              <a:rPr lang="en-US" altLang="zh-CN" sz="2000" b="1" dirty="0" err="1">
                <a:latin typeface="Arial" panose="020B0604020202020204" pitchFamily="34" charset="0"/>
                <a:ea typeface="微软雅黑" panose="020B0503020204020204" pitchFamily="34" charset="-122"/>
                <a:sym typeface="Arial" panose="020B0604020202020204" pitchFamily="34" charset="0"/>
              </a:rPr>
              <a:t>（RAICOM）</a:t>
            </a:r>
            <a:endParaRPr lang="en-US" altLang="zh-CN" sz="2000" b="1" dirty="0" err="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358818" y="331495"/>
            <a:ext cx="659754" cy="4671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egoe UI Black" panose="020B0A02040204020203" pitchFamily="34" charset="0"/>
                <a:ea typeface="Segoe UI Black" panose="020B0A02040204020203" pitchFamily="34" charset="0"/>
                <a:cs typeface="阿里巴巴普惠体 Heavy" panose="00020600040101010101" pitchFamily="18" charset="-122"/>
              </a:rPr>
              <a:t>1</a:t>
            </a:r>
            <a:endParaRPr lang="zh-CN" altLang="en-US" sz="2800" dirty="0">
              <a:latin typeface="Segoe UI Black" panose="020B0A02040204020203" pitchFamily="34" charset="0"/>
              <a:ea typeface="阿里巴巴普惠体 Heavy" panose="00020600040101010101" pitchFamily="18" charset="-122"/>
              <a:cs typeface="阿里巴巴普惠体 Heavy" panose="00020600040101010101" pitchFamily="18" charset="-122"/>
            </a:endParaRPr>
          </a:p>
        </p:txBody>
      </p:sp>
      <p:pic>
        <p:nvPicPr>
          <p:cNvPr id="3" name="图片 2" descr="C:/Users/peter/AppData/Local/Temp/picturecompress_20220225173235/output_38.jpgoutput_38"/>
          <p:cNvPicPr>
            <a:picLocks noChangeAspect="1"/>
          </p:cNvPicPr>
          <p:nvPr/>
        </p:nvPicPr>
        <p:blipFill>
          <a:blip r:embed="rId3"/>
          <a:stretch>
            <a:fillRect/>
          </a:stretch>
        </p:blipFill>
        <p:spPr>
          <a:xfrm>
            <a:off x="9965802" y="6344330"/>
            <a:ext cx="1742559" cy="296235"/>
          </a:xfrm>
          <a:prstGeom prst="rect">
            <a:avLst/>
          </a:prstGeom>
        </p:spPr>
      </p:pic>
      <p:sp>
        <p:nvSpPr>
          <p:cNvPr id="16" name="矩形 15"/>
          <p:cNvSpPr/>
          <p:nvPr/>
        </p:nvSpPr>
        <p:spPr>
          <a:xfrm>
            <a:off x="0" y="6759615"/>
            <a:ext cx="12192000" cy="983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325696" y="3492810"/>
            <a:ext cx="5976214" cy="2317623"/>
            <a:chOff x="1331078" y="4084030"/>
            <a:chExt cx="5976214" cy="2317623"/>
          </a:xfrm>
        </p:grpSpPr>
        <p:grpSp>
          <p:nvGrpSpPr>
            <p:cNvPr id="7" name="组合 6"/>
            <p:cNvGrpSpPr/>
            <p:nvPr/>
          </p:nvGrpSpPr>
          <p:grpSpPr>
            <a:xfrm>
              <a:off x="5265699" y="4084030"/>
              <a:ext cx="2041593" cy="1833374"/>
              <a:chOff x="4316082" y="771550"/>
              <a:chExt cx="2041593" cy="1833374"/>
            </a:xfrm>
          </p:grpSpPr>
          <p:sp>
            <p:nvSpPr>
              <p:cNvPr id="55" name="Freeform 42"/>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6" name="Freeform 43"/>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A23C8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1" name="组合 30"/>
            <p:cNvGrpSpPr/>
            <p:nvPr/>
          </p:nvGrpSpPr>
          <p:grpSpPr>
            <a:xfrm>
              <a:off x="3345404" y="4084030"/>
              <a:ext cx="2039866" cy="1833374"/>
              <a:chOff x="2576315" y="771550"/>
              <a:chExt cx="2039866" cy="1833374"/>
            </a:xfrm>
          </p:grpSpPr>
          <p:sp>
            <p:nvSpPr>
              <p:cNvPr id="53" name="Freeform 44"/>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Freeform 45"/>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4" name="组合 33"/>
            <p:cNvGrpSpPr/>
            <p:nvPr/>
          </p:nvGrpSpPr>
          <p:grpSpPr>
            <a:xfrm>
              <a:off x="1524665" y="4084030"/>
              <a:ext cx="2041593" cy="1833374"/>
              <a:chOff x="827584" y="771550"/>
              <a:chExt cx="2041593" cy="1833374"/>
            </a:xfrm>
          </p:grpSpPr>
          <p:sp>
            <p:nvSpPr>
              <p:cNvPr id="51" name="Freeform 46"/>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F39E0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Freeform 47"/>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39E0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5" name="组合 34"/>
            <p:cNvGrpSpPr/>
            <p:nvPr/>
          </p:nvGrpSpPr>
          <p:grpSpPr>
            <a:xfrm>
              <a:off x="1979348" y="4495624"/>
              <a:ext cx="934720" cy="1150769"/>
              <a:chOff x="1282267" y="1183144"/>
              <a:chExt cx="934720" cy="1150769"/>
            </a:xfrm>
          </p:grpSpPr>
          <p:sp>
            <p:nvSpPr>
              <p:cNvPr id="49" name="Freeform 51"/>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F39E02"/>
              </a:solidFill>
              <a:ln>
                <a:noFill/>
              </a:ln>
            </p:spPr>
            <p:txBody>
              <a:bodyPr vert="horz" wrap="square" lIns="91440" tIns="45720" rIns="91440" bIns="45720" numCol="1" anchor="t" anchorCtr="0" compatLnSpc="1"/>
              <a:lstStyle/>
              <a:p>
                <a:endParaRPr lang="zh-CN" altLang="en-US" dirty="0"/>
              </a:p>
            </p:txBody>
          </p:sp>
          <p:sp>
            <p:nvSpPr>
              <p:cNvPr id="50" name="文本框 34"/>
              <p:cNvSpPr txBox="1"/>
              <p:nvPr/>
            </p:nvSpPr>
            <p:spPr>
              <a:xfrm>
                <a:off x="1282267" y="1650018"/>
                <a:ext cx="934720" cy="683895"/>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6" name="组合 35"/>
            <p:cNvGrpSpPr/>
            <p:nvPr/>
          </p:nvGrpSpPr>
          <p:grpSpPr>
            <a:xfrm>
              <a:off x="3828741" y="4467025"/>
              <a:ext cx="934720" cy="1179368"/>
              <a:chOff x="3059652" y="1154545"/>
              <a:chExt cx="934720" cy="1179368"/>
            </a:xfrm>
          </p:grpSpPr>
          <p:sp>
            <p:nvSpPr>
              <p:cNvPr id="47" name="Freeform 48"/>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文本框 111"/>
              <p:cNvSpPr txBox="1"/>
              <p:nvPr/>
            </p:nvSpPr>
            <p:spPr>
              <a:xfrm>
                <a:off x="3059652" y="1650018"/>
                <a:ext cx="934720" cy="683895"/>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5778556" y="4492159"/>
              <a:ext cx="934720" cy="1154234"/>
              <a:chOff x="4828939" y="1179679"/>
              <a:chExt cx="934720" cy="1154234"/>
            </a:xfrm>
          </p:grpSpPr>
          <p:sp>
            <p:nvSpPr>
              <p:cNvPr id="45" name="Freeform 49"/>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文本框 112"/>
              <p:cNvSpPr txBox="1"/>
              <p:nvPr/>
            </p:nvSpPr>
            <p:spPr>
              <a:xfrm>
                <a:off x="4828939" y="1650018"/>
                <a:ext cx="934720" cy="683895"/>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0" name="矩形 39"/>
            <p:cNvSpPr/>
            <p:nvPr/>
          </p:nvSpPr>
          <p:spPr>
            <a:xfrm>
              <a:off x="1331078" y="5920947"/>
              <a:ext cx="2056974"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累计</a:t>
              </a: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学生人数</a:t>
              </a:r>
            </a:p>
          </p:txBody>
        </p:sp>
        <p:sp>
          <p:nvSpPr>
            <p:cNvPr id="41" name="矩形 40"/>
            <p:cNvSpPr/>
            <p:nvPr/>
          </p:nvSpPr>
          <p:spPr>
            <a:xfrm>
              <a:off x="3705117" y="5939988"/>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获奖数</a:t>
              </a:r>
            </a:p>
          </p:txBody>
        </p:sp>
        <p:sp>
          <p:nvSpPr>
            <p:cNvPr id="42" name="矩形 41"/>
            <p:cNvSpPr/>
            <p:nvPr/>
          </p:nvSpPr>
          <p:spPr>
            <a:xfrm>
              <a:off x="5441111" y="5917404"/>
              <a:ext cx="1415772"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赛事培训</a:t>
              </a:r>
            </a:p>
          </p:txBody>
        </p:sp>
      </p:grpSp>
      <p:sp>
        <p:nvSpPr>
          <p:cNvPr id="60" name="文本框 12"/>
          <p:cNvSpPr txBox="1">
            <a:spLocks noChangeArrowheads="1"/>
          </p:cNvSpPr>
          <p:nvPr/>
        </p:nvSpPr>
        <p:spPr bwMode="auto">
          <a:xfrm>
            <a:off x="305645" y="5989124"/>
            <a:ext cx="610862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400" b="1" dirty="0">
                <a:latin typeface="Arial" panose="020B0604020202020204" pitchFamily="34" charset="0"/>
                <a:ea typeface="微软雅黑" panose="020B0503020204020204" pitchFamily="34" charset="-122"/>
                <a:sym typeface="Arial" panose="020B0604020202020204" pitchFamily="34" charset="0"/>
              </a:rPr>
              <a:t>参与对象：大一</a:t>
            </a:r>
            <a:r>
              <a:rPr lang="en-US" altLang="zh-CN" sz="1400" b="1" dirty="0">
                <a:latin typeface="Arial" panose="020B0604020202020204" pitchFamily="34" charset="0"/>
                <a:ea typeface="微软雅黑" panose="020B0503020204020204" pitchFamily="34" charset="-122"/>
                <a:sym typeface="Arial" panose="020B0604020202020204" pitchFamily="34" charset="0"/>
              </a:rPr>
              <a:t>~</a:t>
            </a:r>
            <a:r>
              <a:rPr lang="zh-CN" altLang="en-US" sz="1400" b="1" dirty="0">
                <a:latin typeface="Arial" panose="020B0604020202020204" pitchFamily="34" charset="0"/>
                <a:ea typeface="微软雅黑" panose="020B0503020204020204" pitchFamily="34" charset="-122"/>
                <a:sym typeface="Arial" panose="020B0604020202020204" pitchFamily="34" charset="0"/>
              </a:rPr>
              <a:t>研究生入队   联系人方式：张老师</a:t>
            </a:r>
            <a:r>
              <a:rPr lang="en-US" sz="1400" b="1" dirty="0">
                <a:latin typeface="Arial" panose="020B0604020202020204" pitchFamily="34" charset="0"/>
                <a:ea typeface="微软雅黑" panose="020B0503020204020204" pitchFamily="34" charset="-122"/>
                <a:sym typeface="Arial" panose="020B0604020202020204" pitchFamily="34" charset="0"/>
              </a:rPr>
              <a:t>405505877</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r>
              <a:rPr lang="en-US" altLang="zh-CN" sz="1400" b="1" dirty="0" err="1">
                <a:latin typeface="Arial" panose="020B0604020202020204" pitchFamily="34" charset="0"/>
                <a:ea typeface="微软雅黑" panose="020B0503020204020204" pitchFamily="34" charset="-122"/>
                <a:sym typeface="Arial" panose="020B0604020202020204" pitchFamily="34" charset="0"/>
              </a:rPr>
              <a:t>qq</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61"/>
          <p:cNvSpPr txBox="1"/>
          <p:nvPr/>
        </p:nvSpPr>
        <p:spPr>
          <a:xfrm>
            <a:off x="770255" y="1002030"/>
            <a:ext cx="5391785" cy="1753235"/>
          </a:xfrm>
          <a:prstGeom prst="rect">
            <a:avLst/>
          </a:prstGeom>
          <a:noFill/>
        </p:spPr>
        <p:txBody>
          <a:bodyPr wrap="square" rtlCol="0" anchor="t">
            <a:spAutoFit/>
          </a:bodyPr>
          <a:lstStyle/>
          <a:p>
            <a:pPr algn="just"/>
            <a:r>
              <a:rPr lang="en-US" altLang="zh-CN"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由工业和信息化部人才交流中心主办</a:t>
            </a:r>
            <a:r>
              <a:rPr lang="zh-CN" altLang="en-US"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连续入选中国高等教育学会《全国普通高校大学生竞赛排行榜》榜单</a:t>
            </a:r>
            <a:r>
              <a:rPr lang="zh-CN" altLang="en-US"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，大赛始于2017年，大赛分为CAIA数字创意赛道、CAIP信创赛道、CAIR工程竞技赛道、CAIM工程创客赛道4个赛道。</a:t>
            </a:r>
            <a:r>
              <a:rPr lang="en-US" altLang="zh-CN"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2020</a:t>
            </a:r>
            <a:r>
              <a:rPr lang="zh-CN" altLang="en-US"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年有两队参加比赛，获得一等奖</a:t>
            </a:r>
            <a:r>
              <a:rPr lang="en-US" altLang="zh-CN"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项，二等奖</a:t>
            </a:r>
            <a:r>
              <a:rPr lang="en-US" altLang="zh-CN"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项，三等奖</a:t>
            </a:r>
            <a:r>
              <a:rPr lang="en-US" altLang="zh-CN"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项。</a:t>
            </a:r>
          </a:p>
        </p:txBody>
      </p:sp>
      <p:pic>
        <p:nvPicPr>
          <p:cNvPr id="5" name="图片 5" descr="C:\Users\HP\AppData\Local\Temp\WeChat Files\2522c9a4382a5dfb48ece9fd7f855d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rot="10800000">
            <a:off x="6638925" y="2680335"/>
            <a:ext cx="5069205" cy="3801745"/>
          </a:xfrm>
          <a:prstGeom prst="rect">
            <a:avLst/>
          </a:prstGeom>
          <a:noFill/>
          <a:ln>
            <a:noFill/>
          </a:ln>
        </p:spPr>
      </p:pic>
      <p:pic>
        <p:nvPicPr>
          <p:cNvPr id="6" name="图片 4" descr="C:\Users\HP\AppData\Local\Temp\WeChat Files\a17b1b4a9cf19f2a8622dbab73487e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511925" y="583565"/>
            <a:ext cx="2553970" cy="1915160"/>
          </a:xfrm>
          <a:prstGeom prst="rect">
            <a:avLst/>
          </a:prstGeom>
          <a:noFill/>
          <a:ln>
            <a:noFill/>
          </a:ln>
        </p:spPr>
      </p:pic>
      <p:pic>
        <p:nvPicPr>
          <p:cNvPr id="8" name="图片 6" descr="C:\Users\HP\AppData\Local\Temp\WeChat Files\f9069f60b5bde07d85423cc4c82157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9340215" y="669925"/>
            <a:ext cx="2438400" cy="182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382270"/>
            <a:ext cx="4995545" cy="398780"/>
          </a:xfrm>
          <a:prstGeom prst="rect">
            <a:avLst/>
          </a:prstGeom>
          <a:noFill/>
        </p:spPr>
        <p:txBody>
          <a:bodyPr wrap="square" rtlCol="0">
            <a:spAutoFit/>
          </a:bodyPr>
          <a:lstStyle/>
          <a:p>
            <a:pPr algn="l" eaLnBrk="1" hangingPunct="1">
              <a:spcBef>
                <a:spcPct val="20000"/>
              </a:spcBef>
              <a:buClrTx/>
              <a:buSzTx/>
              <a:buFontTx/>
            </a:pPr>
            <a:r>
              <a:rPr lang="zh-CN" altLang="en-US" sz="2000" b="1" dirty="0" err="1">
                <a:latin typeface="Arial" panose="020B0604020202020204" pitchFamily="34" charset="0"/>
                <a:ea typeface="微软雅黑" panose="020B0503020204020204" pitchFamily="34" charset="-122"/>
                <a:sym typeface="Arial" panose="020B0604020202020204" pitchFamily="34" charset="0"/>
              </a:rPr>
              <a:t>格斗机器人大赛</a:t>
            </a:r>
            <a:endParaRPr lang="en-US" altLang="zh-CN" sz="2000" b="1" dirty="0" err="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358818" y="331495"/>
            <a:ext cx="659754" cy="4671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egoe UI Black" panose="020B0A02040204020203" pitchFamily="34" charset="0"/>
                <a:ea typeface="Segoe UI Black" panose="020B0A02040204020203" pitchFamily="34" charset="0"/>
                <a:cs typeface="阿里巴巴普惠体 Heavy" panose="00020600040101010101" pitchFamily="18" charset="-122"/>
              </a:rPr>
              <a:t>1</a:t>
            </a:r>
            <a:endParaRPr lang="zh-CN" altLang="en-US" sz="2800" dirty="0">
              <a:latin typeface="Segoe UI Black" panose="020B0A02040204020203" pitchFamily="34" charset="0"/>
              <a:ea typeface="阿里巴巴普惠体 Heavy" panose="00020600040101010101" pitchFamily="18" charset="-122"/>
              <a:cs typeface="阿里巴巴普惠体 Heavy" panose="00020600040101010101" pitchFamily="18" charset="-122"/>
            </a:endParaRPr>
          </a:p>
        </p:txBody>
      </p:sp>
      <p:pic>
        <p:nvPicPr>
          <p:cNvPr id="3" name="图片 2" descr="C:/Users/peter/AppData/Local/Temp/picturecompress_20220225173235/output_38.jpgoutput_38"/>
          <p:cNvPicPr>
            <a:picLocks noChangeAspect="1"/>
          </p:cNvPicPr>
          <p:nvPr/>
        </p:nvPicPr>
        <p:blipFill>
          <a:blip r:embed="rId3"/>
          <a:stretch>
            <a:fillRect/>
          </a:stretch>
        </p:blipFill>
        <p:spPr>
          <a:xfrm>
            <a:off x="9965802" y="6344330"/>
            <a:ext cx="1742559" cy="296235"/>
          </a:xfrm>
          <a:prstGeom prst="rect">
            <a:avLst/>
          </a:prstGeom>
        </p:spPr>
      </p:pic>
      <p:sp>
        <p:nvSpPr>
          <p:cNvPr id="16" name="矩形 15"/>
          <p:cNvSpPr/>
          <p:nvPr/>
        </p:nvSpPr>
        <p:spPr>
          <a:xfrm>
            <a:off x="0" y="6759615"/>
            <a:ext cx="12192000" cy="983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325696" y="3492810"/>
            <a:ext cx="5976214" cy="2317623"/>
            <a:chOff x="1331078" y="4084030"/>
            <a:chExt cx="5976214" cy="2317623"/>
          </a:xfrm>
        </p:grpSpPr>
        <p:grpSp>
          <p:nvGrpSpPr>
            <p:cNvPr id="7" name="组合 6"/>
            <p:cNvGrpSpPr/>
            <p:nvPr/>
          </p:nvGrpSpPr>
          <p:grpSpPr>
            <a:xfrm>
              <a:off x="5265699" y="4084030"/>
              <a:ext cx="2041593" cy="1833374"/>
              <a:chOff x="4316082" y="771550"/>
              <a:chExt cx="2041593" cy="1833374"/>
            </a:xfrm>
          </p:grpSpPr>
          <p:sp>
            <p:nvSpPr>
              <p:cNvPr id="55" name="Freeform 42"/>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6" name="Freeform 43"/>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A23C8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1" name="组合 30"/>
            <p:cNvGrpSpPr/>
            <p:nvPr/>
          </p:nvGrpSpPr>
          <p:grpSpPr>
            <a:xfrm>
              <a:off x="3345404" y="4084030"/>
              <a:ext cx="2039866" cy="1833374"/>
              <a:chOff x="2576315" y="771550"/>
              <a:chExt cx="2039866" cy="1833374"/>
            </a:xfrm>
          </p:grpSpPr>
          <p:sp>
            <p:nvSpPr>
              <p:cNvPr id="53" name="Freeform 44"/>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Freeform 45"/>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4" name="组合 33"/>
            <p:cNvGrpSpPr/>
            <p:nvPr/>
          </p:nvGrpSpPr>
          <p:grpSpPr>
            <a:xfrm>
              <a:off x="1524665" y="4084030"/>
              <a:ext cx="2041593" cy="1833374"/>
              <a:chOff x="827584" y="771550"/>
              <a:chExt cx="2041593" cy="1833374"/>
            </a:xfrm>
          </p:grpSpPr>
          <p:sp>
            <p:nvSpPr>
              <p:cNvPr id="51" name="Freeform 46"/>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F39E0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Freeform 47"/>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39E0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5" name="组合 34"/>
            <p:cNvGrpSpPr/>
            <p:nvPr/>
          </p:nvGrpSpPr>
          <p:grpSpPr>
            <a:xfrm>
              <a:off x="1979347" y="4495624"/>
              <a:ext cx="934720" cy="1150769"/>
              <a:chOff x="1282266" y="1183144"/>
              <a:chExt cx="934720" cy="1150769"/>
            </a:xfrm>
          </p:grpSpPr>
          <p:sp>
            <p:nvSpPr>
              <p:cNvPr id="49" name="Freeform 51"/>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F39E02"/>
              </a:solidFill>
              <a:ln>
                <a:noFill/>
              </a:ln>
            </p:spPr>
            <p:txBody>
              <a:bodyPr vert="horz" wrap="square" lIns="91440" tIns="45720" rIns="91440" bIns="45720" numCol="1" anchor="t" anchorCtr="0" compatLnSpc="1"/>
              <a:lstStyle/>
              <a:p>
                <a:endParaRPr lang="zh-CN" altLang="en-US" dirty="0"/>
              </a:p>
            </p:txBody>
          </p:sp>
          <p:sp>
            <p:nvSpPr>
              <p:cNvPr id="50" name="文本框 34"/>
              <p:cNvSpPr txBox="1"/>
              <p:nvPr/>
            </p:nvSpPr>
            <p:spPr>
              <a:xfrm>
                <a:off x="1282266" y="1650018"/>
                <a:ext cx="934720" cy="683895"/>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6" name="组合 35"/>
            <p:cNvGrpSpPr/>
            <p:nvPr/>
          </p:nvGrpSpPr>
          <p:grpSpPr>
            <a:xfrm>
              <a:off x="3832828" y="4467025"/>
              <a:ext cx="926545" cy="1178842"/>
              <a:chOff x="3063739" y="1154545"/>
              <a:chExt cx="926545" cy="1178842"/>
            </a:xfrm>
          </p:grpSpPr>
          <p:sp>
            <p:nvSpPr>
              <p:cNvPr id="47" name="Freeform 48"/>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文本框 111"/>
              <p:cNvSpPr txBox="1"/>
              <p:nvPr/>
            </p:nvSpPr>
            <p:spPr>
              <a:xfrm>
                <a:off x="3063739" y="1650018"/>
                <a:ext cx="926545" cy="683369"/>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5908619" y="4492159"/>
              <a:ext cx="674595" cy="1153696"/>
              <a:chOff x="4959002" y="1179679"/>
              <a:chExt cx="674595" cy="1153696"/>
            </a:xfrm>
          </p:grpSpPr>
          <p:sp>
            <p:nvSpPr>
              <p:cNvPr id="45" name="Freeform 49"/>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文本框 112"/>
              <p:cNvSpPr txBox="1"/>
              <p:nvPr/>
            </p:nvSpPr>
            <p:spPr>
              <a:xfrm>
                <a:off x="4959002" y="1650018"/>
                <a:ext cx="674595" cy="683357"/>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0" name="矩形 39"/>
            <p:cNvSpPr/>
            <p:nvPr/>
          </p:nvSpPr>
          <p:spPr>
            <a:xfrm>
              <a:off x="1331078" y="5920947"/>
              <a:ext cx="2056974"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累计</a:t>
              </a: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学生人数</a:t>
              </a:r>
            </a:p>
          </p:txBody>
        </p:sp>
        <p:sp>
          <p:nvSpPr>
            <p:cNvPr id="41" name="矩形 40"/>
            <p:cNvSpPr/>
            <p:nvPr/>
          </p:nvSpPr>
          <p:spPr>
            <a:xfrm>
              <a:off x="3705117" y="5939988"/>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获奖数</a:t>
              </a:r>
            </a:p>
          </p:txBody>
        </p:sp>
        <p:sp>
          <p:nvSpPr>
            <p:cNvPr id="42" name="矩形 41"/>
            <p:cNvSpPr/>
            <p:nvPr/>
          </p:nvSpPr>
          <p:spPr>
            <a:xfrm>
              <a:off x="5441111" y="5917404"/>
              <a:ext cx="1415772"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赛事培训</a:t>
              </a:r>
            </a:p>
          </p:txBody>
        </p:sp>
      </p:grpSp>
      <p:sp>
        <p:nvSpPr>
          <p:cNvPr id="60" name="文本框 12"/>
          <p:cNvSpPr txBox="1">
            <a:spLocks noChangeArrowheads="1"/>
          </p:cNvSpPr>
          <p:nvPr/>
        </p:nvSpPr>
        <p:spPr bwMode="auto">
          <a:xfrm>
            <a:off x="305645" y="5989124"/>
            <a:ext cx="610862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400" b="1" dirty="0">
                <a:latin typeface="Arial" panose="020B0604020202020204" pitchFamily="34" charset="0"/>
                <a:ea typeface="微软雅黑" panose="020B0503020204020204" pitchFamily="34" charset="-122"/>
                <a:sym typeface="Arial" panose="020B0604020202020204" pitchFamily="34" charset="0"/>
              </a:rPr>
              <a:t>参与对象：大一</a:t>
            </a:r>
            <a:r>
              <a:rPr lang="en-US" altLang="zh-CN" sz="1400" b="1" dirty="0">
                <a:latin typeface="Arial" panose="020B0604020202020204" pitchFamily="34" charset="0"/>
                <a:ea typeface="微软雅黑" panose="020B0503020204020204" pitchFamily="34" charset="-122"/>
                <a:sym typeface="Arial" panose="020B0604020202020204" pitchFamily="34" charset="0"/>
              </a:rPr>
              <a:t>~</a:t>
            </a:r>
            <a:r>
              <a:rPr lang="zh-CN" altLang="en-US" sz="1400" b="1" dirty="0">
                <a:latin typeface="Arial" panose="020B0604020202020204" pitchFamily="34" charset="0"/>
                <a:ea typeface="微软雅黑" panose="020B0503020204020204" pitchFamily="34" charset="-122"/>
                <a:sym typeface="Arial" panose="020B0604020202020204" pitchFamily="34" charset="0"/>
              </a:rPr>
              <a:t>研究生入队   联系人方式：张老师</a:t>
            </a:r>
            <a:r>
              <a:rPr lang="en-US" sz="1400" b="1" dirty="0">
                <a:latin typeface="Arial" panose="020B0604020202020204" pitchFamily="34" charset="0"/>
                <a:ea typeface="微软雅黑" panose="020B0503020204020204" pitchFamily="34" charset="-122"/>
                <a:sym typeface="Arial" panose="020B0604020202020204" pitchFamily="34" charset="0"/>
              </a:rPr>
              <a:t>405505877</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r>
              <a:rPr lang="en-US" altLang="zh-CN" sz="1400" b="1" dirty="0" err="1">
                <a:latin typeface="Arial" panose="020B0604020202020204" pitchFamily="34" charset="0"/>
                <a:ea typeface="微软雅黑" panose="020B0503020204020204" pitchFamily="34" charset="-122"/>
                <a:sym typeface="Arial" panose="020B0604020202020204" pitchFamily="34" charset="0"/>
              </a:rPr>
              <a:t>qq</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nvSpPr>
        <p:spPr>
          <a:xfrm>
            <a:off x="770255" y="1002030"/>
            <a:ext cx="5391785" cy="1753235"/>
          </a:xfrm>
          <a:prstGeom prst="rect">
            <a:avLst/>
          </a:prstGeom>
          <a:noFill/>
        </p:spPr>
        <p:txBody>
          <a:bodyPr wrap="square" rtlCol="0" anchor="t">
            <a:spAutoFit/>
          </a:bodyPr>
          <a:lstStyle/>
          <a:p>
            <a:pPr algn="just"/>
            <a:r>
              <a:rPr lang="en-US" altLang="zh-CN"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由工业和信息化部人才交流中心主办</a:t>
            </a:r>
            <a:r>
              <a:rPr lang="zh-CN" altLang="en-US"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，分教育赛、专业赛和国际赛。</a:t>
            </a:r>
            <a:r>
              <a:rPr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机器人竞技对抗发展 30 余年，成为全球机器人竞技项目中独树一帜的特色运动，能够全面锻炼参赛选手的工程思维、创造性思维、解决复杂问题能力、技术实践能力等</a:t>
            </a:r>
            <a:r>
              <a:rPr lang="zh-CN" altLang="en-US"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。哈工大代表队曾获得《铁甲雄心》国际机器人格斗大赛冠军。</a:t>
            </a:r>
          </a:p>
        </p:txBody>
      </p:sp>
      <p:pic>
        <p:nvPicPr>
          <p:cNvPr id="6" name="图片 5"/>
          <p:cNvPicPr>
            <a:picLocks noChangeAspect="1"/>
          </p:cNvPicPr>
          <p:nvPr/>
        </p:nvPicPr>
        <p:blipFill>
          <a:blip r:embed="rId4"/>
          <a:stretch>
            <a:fillRect/>
          </a:stretch>
        </p:blipFill>
        <p:spPr>
          <a:xfrm>
            <a:off x="6530340" y="4371340"/>
            <a:ext cx="5661660" cy="2028825"/>
          </a:xfrm>
          <a:prstGeom prst="rect">
            <a:avLst/>
          </a:prstGeom>
        </p:spPr>
      </p:pic>
      <p:pic>
        <p:nvPicPr>
          <p:cNvPr id="8" name="图片 7"/>
          <p:cNvPicPr>
            <a:picLocks noChangeAspect="1"/>
          </p:cNvPicPr>
          <p:nvPr/>
        </p:nvPicPr>
        <p:blipFill>
          <a:blip r:embed="rId5"/>
          <a:stretch>
            <a:fillRect/>
          </a:stretch>
        </p:blipFill>
        <p:spPr>
          <a:xfrm>
            <a:off x="7442200" y="215900"/>
            <a:ext cx="3564255" cy="2061210"/>
          </a:xfrm>
          <a:prstGeom prst="rect">
            <a:avLst/>
          </a:prstGeom>
        </p:spPr>
      </p:pic>
      <p:pic>
        <p:nvPicPr>
          <p:cNvPr id="9" name="图片 8"/>
          <p:cNvPicPr>
            <a:picLocks noChangeAspect="1"/>
          </p:cNvPicPr>
          <p:nvPr/>
        </p:nvPicPr>
        <p:blipFill>
          <a:blip r:embed="rId6"/>
          <a:stretch>
            <a:fillRect/>
          </a:stretch>
        </p:blipFill>
        <p:spPr>
          <a:xfrm>
            <a:off x="7442200" y="2387600"/>
            <a:ext cx="3564890" cy="187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382270"/>
            <a:ext cx="5782627" cy="400110"/>
          </a:xfrm>
          <a:prstGeom prst="rect">
            <a:avLst/>
          </a:prstGeom>
          <a:noFill/>
        </p:spPr>
        <p:txBody>
          <a:bodyPr wrap="square" rtlCol="0">
            <a:spAutoFit/>
          </a:bodyPr>
          <a:lstStyle/>
          <a:p>
            <a:pPr>
              <a:spcBef>
                <a:spcPct val="20000"/>
              </a:spcBef>
            </a:pPr>
            <a:r>
              <a:rPr lang="zh-CN" altLang="zh-CN" sz="2000" b="1" dirty="0">
                <a:latin typeface="微软雅黑" panose="020B0503020204020204" pitchFamily="34" charset="-122"/>
                <a:ea typeface="微软雅黑" panose="020B0503020204020204" pitchFamily="34" charset="-122"/>
              </a:rPr>
              <a:t>全国大学生先进成图技术与产品信息建模创新大赛</a:t>
            </a:r>
            <a:endParaRPr lang="en-US" altLang="zh-CN" sz="2000" b="1" dirty="0" err="1">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358818" y="331495"/>
            <a:ext cx="659754" cy="4671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egoe UI Black" panose="020B0A02040204020203" pitchFamily="34" charset="0"/>
                <a:ea typeface="Segoe UI Black" panose="020B0A02040204020203" pitchFamily="34" charset="0"/>
                <a:cs typeface="阿里巴巴普惠体 Heavy" panose="00020600040101010101" pitchFamily="18" charset="-122"/>
              </a:rPr>
              <a:t>1</a:t>
            </a:r>
            <a:endParaRPr lang="zh-CN" altLang="en-US" sz="2800" dirty="0">
              <a:latin typeface="Segoe UI Black" panose="020B0A02040204020203" pitchFamily="34" charset="0"/>
              <a:ea typeface="阿里巴巴普惠体 Heavy" panose="00020600040101010101" pitchFamily="18" charset="-122"/>
              <a:cs typeface="阿里巴巴普惠体 Heavy" panose="00020600040101010101" pitchFamily="18" charset="-122"/>
            </a:endParaRPr>
          </a:p>
        </p:txBody>
      </p:sp>
      <p:pic>
        <p:nvPicPr>
          <p:cNvPr id="3" name="图片 2" descr="C:/Users/peter/AppData/Local/Temp/picturecompress_20220225173235/output_34.jpgoutput_34"/>
          <p:cNvPicPr>
            <a:picLocks noChangeAspect="1"/>
          </p:cNvPicPr>
          <p:nvPr/>
        </p:nvPicPr>
        <p:blipFill>
          <a:blip r:embed="rId3"/>
          <a:stretch>
            <a:fillRect/>
          </a:stretch>
        </p:blipFill>
        <p:spPr>
          <a:xfrm>
            <a:off x="9965802" y="6344330"/>
            <a:ext cx="1742559" cy="296235"/>
          </a:xfrm>
          <a:prstGeom prst="rect">
            <a:avLst/>
          </a:prstGeom>
        </p:spPr>
      </p:pic>
      <p:sp>
        <p:nvSpPr>
          <p:cNvPr id="16" name="矩形 15"/>
          <p:cNvSpPr/>
          <p:nvPr/>
        </p:nvSpPr>
        <p:spPr>
          <a:xfrm>
            <a:off x="0" y="6759615"/>
            <a:ext cx="12192000" cy="983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325696" y="3492810"/>
            <a:ext cx="5976214" cy="2317623"/>
            <a:chOff x="1331078" y="4084030"/>
            <a:chExt cx="5976214" cy="2317623"/>
          </a:xfrm>
        </p:grpSpPr>
        <p:grpSp>
          <p:nvGrpSpPr>
            <p:cNvPr id="7" name="组合 6"/>
            <p:cNvGrpSpPr/>
            <p:nvPr/>
          </p:nvGrpSpPr>
          <p:grpSpPr>
            <a:xfrm>
              <a:off x="5265699" y="4084030"/>
              <a:ext cx="2041593" cy="1833374"/>
              <a:chOff x="4316082" y="771550"/>
              <a:chExt cx="2041593" cy="1833374"/>
            </a:xfrm>
          </p:grpSpPr>
          <p:sp>
            <p:nvSpPr>
              <p:cNvPr id="55" name="Freeform 42"/>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6" name="Freeform 43"/>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A23C8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1" name="组合 30"/>
            <p:cNvGrpSpPr/>
            <p:nvPr/>
          </p:nvGrpSpPr>
          <p:grpSpPr>
            <a:xfrm>
              <a:off x="3345404" y="4084030"/>
              <a:ext cx="2039866" cy="1833374"/>
              <a:chOff x="2576315" y="771550"/>
              <a:chExt cx="2039866" cy="1833374"/>
            </a:xfrm>
          </p:grpSpPr>
          <p:sp>
            <p:nvSpPr>
              <p:cNvPr id="53" name="Freeform 44"/>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Freeform 45"/>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4" name="组合 33"/>
            <p:cNvGrpSpPr/>
            <p:nvPr/>
          </p:nvGrpSpPr>
          <p:grpSpPr>
            <a:xfrm>
              <a:off x="1524665" y="4084030"/>
              <a:ext cx="2041593" cy="1833374"/>
              <a:chOff x="827584" y="771550"/>
              <a:chExt cx="2041593" cy="1833374"/>
            </a:xfrm>
          </p:grpSpPr>
          <p:sp>
            <p:nvSpPr>
              <p:cNvPr id="51" name="Freeform 46"/>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F39E0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Freeform 47"/>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39E0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35" name="组合 34"/>
            <p:cNvGrpSpPr/>
            <p:nvPr/>
          </p:nvGrpSpPr>
          <p:grpSpPr>
            <a:xfrm>
              <a:off x="1975103" y="4495624"/>
              <a:ext cx="943207" cy="1151677"/>
              <a:chOff x="1278022" y="1183144"/>
              <a:chExt cx="943207" cy="1151677"/>
            </a:xfrm>
          </p:grpSpPr>
          <p:sp>
            <p:nvSpPr>
              <p:cNvPr id="49" name="Freeform 51"/>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F39E02"/>
              </a:solidFill>
              <a:ln>
                <a:noFill/>
              </a:ln>
            </p:spPr>
            <p:txBody>
              <a:bodyPr vert="horz" wrap="square" lIns="91440" tIns="45720" rIns="91440" bIns="45720" numCol="1" anchor="t" anchorCtr="0" compatLnSpc="1"/>
              <a:lstStyle/>
              <a:p>
                <a:endParaRPr lang="zh-CN" altLang="en-US" dirty="0"/>
              </a:p>
            </p:txBody>
          </p:sp>
          <p:sp>
            <p:nvSpPr>
              <p:cNvPr id="50" name="文本框 34"/>
              <p:cNvSpPr txBox="1"/>
              <p:nvPr/>
            </p:nvSpPr>
            <p:spPr>
              <a:xfrm>
                <a:off x="1278022"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6" name="组合 35"/>
            <p:cNvGrpSpPr/>
            <p:nvPr/>
          </p:nvGrpSpPr>
          <p:grpSpPr>
            <a:xfrm>
              <a:off x="3824498" y="4467025"/>
              <a:ext cx="943207" cy="1180276"/>
              <a:chOff x="3055409" y="1154545"/>
              <a:chExt cx="943207" cy="1180276"/>
            </a:xfrm>
          </p:grpSpPr>
          <p:sp>
            <p:nvSpPr>
              <p:cNvPr id="47" name="Freeform 48"/>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文本框 111"/>
              <p:cNvSpPr txBox="1"/>
              <p:nvPr/>
            </p:nvSpPr>
            <p:spPr>
              <a:xfrm>
                <a:off x="3055409"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5774312" y="4492159"/>
              <a:ext cx="943207" cy="1155142"/>
              <a:chOff x="4824695" y="1179679"/>
              <a:chExt cx="943207" cy="1155142"/>
            </a:xfrm>
          </p:grpSpPr>
          <p:sp>
            <p:nvSpPr>
              <p:cNvPr id="45" name="Freeform 49"/>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文本框 112"/>
              <p:cNvSpPr txBox="1"/>
              <p:nvPr/>
            </p:nvSpPr>
            <p:spPr>
              <a:xfrm>
                <a:off x="4824695"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0" name="矩形 39"/>
            <p:cNvSpPr/>
            <p:nvPr/>
          </p:nvSpPr>
          <p:spPr>
            <a:xfrm>
              <a:off x="1331078" y="5920947"/>
              <a:ext cx="2056974"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累计</a:t>
              </a: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学生人数</a:t>
              </a:r>
            </a:p>
          </p:txBody>
        </p:sp>
        <p:sp>
          <p:nvSpPr>
            <p:cNvPr id="41" name="矩形 40"/>
            <p:cNvSpPr/>
            <p:nvPr/>
          </p:nvSpPr>
          <p:spPr>
            <a:xfrm>
              <a:off x="3705117" y="5939988"/>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获奖数</a:t>
              </a:r>
            </a:p>
          </p:txBody>
        </p:sp>
        <p:sp>
          <p:nvSpPr>
            <p:cNvPr id="42" name="矩形 41"/>
            <p:cNvSpPr/>
            <p:nvPr/>
          </p:nvSpPr>
          <p:spPr>
            <a:xfrm>
              <a:off x="5441111" y="5917404"/>
              <a:ext cx="1415772"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赛事培训</a:t>
              </a:r>
            </a:p>
          </p:txBody>
        </p:sp>
      </p:grpSp>
      <p:sp>
        <p:nvSpPr>
          <p:cNvPr id="60" name="文本框 12"/>
          <p:cNvSpPr txBox="1">
            <a:spLocks noChangeArrowheads="1"/>
          </p:cNvSpPr>
          <p:nvPr/>
        </p:nvSpPr>
        <p:spPr bwMode="auto">
          <a:xfrm>
            <a:off x="305645" y="5989124"/>
            <a:ext cx="61086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400" b="1" dirty="0">
                <a:latin typeface="Arial" panose="020B0604020202020204" pitchFamily="34" charset="0"/>
                <a:ea typeface="微软雅黑" panose="020B0503020204020204" pitchFamily="34" charset="-122"/>
                <a:sym typeface="Arial" panose="020B0604020202020204" pitchFamily="34" charset="0"/>
              </a:rPr>
              <a:t>参与对象：大二</a:t>
            </a:r>
            <a:r>
              <a:rPr lang="en-US" altLang="zh-CN" sz="1400" b="1" dirty="0">
                <a:latin typeface="Arial" panose="020B0604020202020204" pitchFamily="34" charset="0"/>
                <a:ea typeface="微软雅黑" panose="020B0503020204020204" pitchFamily="34" charset="-122"/>
                <a:sym typeface="Arial" panose="020B0604020202020204" pitchFamily="34" charset="0"/>
              </a:rPr>
              <a:t>~</a:t>
            </a:r>
            <a:r>
              <a:rPr lang="zh-CN" altLang="en-US" sz="1400" b="1" dirty="0">
                <a:latin typeface="Arial" panose="020B0604020202020204" pitchFamily="34" charset="0"/>
                <a:ea typeface="微软雅黑" panose="020B0503020204020204" pitchFamily="34" charset="-122"/>
                <a:sym typeface="Arial" panose="020B0604020202020204" pitchFamily="34" charset="0"/>
              </a:rPr>
              <a:t>大三入队   联系人方式：奚老师 </a:t>
            </a:r>
            <a:r>
              <a:rPr lang="en-US" altLang="zh-CN" sz="1400" b="1" dirty="0">
                <a:latin typeface="Arial" panose="020B0604020202020204" pitchFamily="34" charset="0"/>
                <a:ea typeface="微软雅黑" panose="020B0503020204020204" pitchFamily="34" charset="-122"/>
                <a:sym typeface="Arial" panose="020B0604020202020204" pitchFamily="34" charset="0"/>
              </a:rPr>
              <a:t>330772236</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r>
              <a:rPr lang="en-US" altLang="zh-CN" sz="1400" b="1" dirty="0" err="1">
                <a:latin typeface="Arial" panose="020B0604020202020204" pitchFamily="34" charset="0"/>
                <a:ea typeface="微软雅黑" panose="020B0503020204020204" pitchFamily="34" charset="-122"/>
                <a:sym typeface="Arial" panose="020B0604020202020204" pitchFamily="34" charset="0"/>
              </a:rPr>
              <a:t>qq</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61"/>
          <p:cNvSpPr txBox="1"/>
          <p:nvPr/>
        </p:nvSpPr>
        <p:spPr>
          <a:xfrm>
            <a:off x="519283" y="892419"/>
            <a:ext cx="5782627" cy="2862322"/>
          </a:xfrm>
          <a:prstGeom prst="rect">
            <a:avLst/>
          </a:prstGeom>
          <a:noFill/>
        </p:spPr>
        <p:txBody>
          <a:bodyPr wrap="square" rtlCol="0" anchor="t">
            <a:spAutoFit/>
          </a:bodyPr>
          <a:lstStyle/>
          <a:p>
            <a:pPr algn="just"/>
            <a:r>
              <a:rPr lang="zh-CN" altLang="zh-CN" dirty="0">
                <a:solidFill>
                  <a:srgbClr val="445469"/>
                </a:solidFill>
                <a:latin typeface="微软雅黑" panose="020B0503020204020204" pitchFamily="34" charset="-122"/>
                <a:ea typeface="微软雅黑" panose="020B0503020204020204" pitchFamily="34" charset="-122"/>
              </a:rPr>
              <a:t>“高教杯”全国大学生先进成图技术与产品信息建模创新大赛由原教育部高等学校工程图学课程教学指导委员会、中国图学学会制图技术专业委员会和中国图学学会产品信息建模专业委员会联合主办，是图学类课程最高级别的国家级赛事，被誉为“图学界的奥林匹克”，</a:t>
            </a:r>
            <a:r>
              <a:rPr lang="en-US" altLang="zh-CN" dirty="0">
                <a:solidFill>
                  <a:srgbClr val="445469"/>
                </a:solidFill>
                <a:latin typeface="微软雅黑" panose="020B0503020204020204" pitchFamily="34" charset="-122"/>
                <a:ea typeface="微软雅黑" panose="020B0503020204020204" pitchFamily="34" charset="-122"/>
              </a:rPr>
              <a:t>2018</a:t>
            </a:r>
            <a:r>
              <a:rPr lang="zh-CN" altLang="zh-CN" dirty="0">
                <a:solidFill>
                  <a:srgbClr val="445469"/>
                </a:solidFill>
                <a:latin typeface="微软雅黑" panose="020B0503020204020204" pitchFamily="34" charset="-122"/>
                <a:ea typeface="微软雅黑" panose="020B0503020204020204" pitchFamily="34" charset="-122"/>
              </a:rPr>
              <a:t>年被中国高等教育学会列入全国普通高校学科竞赛排行榜。大赛设立机械、建筑、道桥、水利等竞赛类别，主要围绕产品信息建模、数轻量化设计、</a:t>
            </a:r>
            <a:r>
              <a:rPr lang="en-US" altLang="zh-CN" dirty="0">
                <a:solidFill>
                  <a:srgbClr val="445469"/>
                </a:solidFill>
                <a:latin typeface="微软雅黑" panose="020B0503020204020204" pitchFamily="34" charset="-122"/>
                <a:ea typeface="微软雅黑" panose="020B0503020204020204" pitchFamily="34" charset="-122"/>
              </a:rPr>
              <a:t>3D</a:t>
            </a:r>
            <a:r>
              <a:rPr lang="zh-CN" altLang="zh-CN" dirty="0">
                <a:solidFill>
                  <a:srgbClr val="445469"/>
                </a:solidFill>
                <a:latin typeface="微软雅黑" panose="020B0503020204020204" pitchFamily="34" charset="-122"/>
                <a:ea typeface="微软雅黑" panose="020B0503020204020204" pitchFamily="34" charset="-122"/>
              </a:rPr>
              <a:t>打印、数字化创新设计、</a:t>
            </a:r>
            <a:r>
              <a:rPr lang="en-US" altLang="zh-CN" dirty="0">
                <a:solidFill>
                  <a:srgbClr val="445469"/>
                </a:solidFill>
                <a:latin typeface="微软雅黑" panose="020B0503020204020204" pitchFamily="34" charset="-122"/>
                <a:ea typeface="微软雅黑" panose="020B0503020204020204" pitchFamily="34" charset="-122"/>
              </a:rPr>
              <a:t>BIM</a:t>
            </a:r>
            <a:r>
              <a:rPr lang="zh-CN" altLang="zh-CN" dirty="0">
                <a:solidFill>
                  <a:srgbClr val="445469"/>
                </a:solidFill>
                <a:latin typeface="微软雅黑" panose="020B0503020204020204" pitchFamily="34" charset="-122"/>
                <a:ea typeface="微软雅黑" panose="020B0503020204020204" pitchFamily="34" charset="-122"/>
              </a:rPr>
              <a:t>综合应用等项目进行命题竞赛。</a:t>
            </a:r>
          </a:p>
          <a:p>
            <a:pPr algn="just"/>
            <a:endParaRPr lang="zh-CN" altLang="en-US" dirty="0"/>
          </a:p>
        </p:txBody>
      </p:sp>
      <p:pic>
        <p:nvPicPr>
          <p:cNvPr id="33" name="图片 32" descr="C:\Users\HP\Downloads\1\1\1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7790" y="798654"/>
            <a:ext cx="3849111" cy="2283644"/>
          </a:xfrm>
          <a:prstGeom prst="rect">
            <a:avLst/>
          </a:prstGeom>
          <a:noFill/>
          <a:ln>
            <a:noFill/>
          </a:ln>
        </p:spPr>
      </p:pic>
      <p:pic>
        <p:nvPicPr>
          <p:cNvPr id="37" name="图片 36"/>
          <p:cNvPicPr/>
          <p:nvPr/>
        </p:nvPicPr>
        <p:blipFill>
          <a:blip r:embed="rId5" cstate="print">
            <a:extLst>
              <a:ext uri="{28A0092B-C50C-407E-A947-70E740481C1C}">
                <a14:useLocalDpi xmlns:a14="http://schemas.microsoft.com/office/drawing/2010/main" val="0"/>
              </a:ext>
            </a:extLst>
          </a:blip>
          <a:stretch>
            <a:fillRect/>
          </a:stretch>
        </p:blipFill>
        <p:spPr>
          <a:xfrm>
            <a:off x="6912259" y="3295113"/>
            <a:ext cx="4376800" cy="3174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6495" y="382270"/>
            <a:ext cx="4995545" cy="398780"/>
          </a:xfrm>
          <a:prstGeom prst="rect">
            <a:avLst/>
          </a:prstGeom>
          <a:noFill/>
        </p:spPr>
        <p:txBody>
          <a:bodyPr wrap="square" rtlCol="0">
            <a:spAutoFit/>
          </a:bodyPr>
          <a:lstStyle/>
          <a:p>
            <a:pPr algn="l" eaLnBrk="1" hangingPunct="1">
              <a:spcBef>
                <a:spcPct val="20000"/>
              </a:spcBef>
              <a:buClrTx/>
              <a:buSzTx/>
              <a:buFontTx/>
            </a:pPr>
            <a:r>
              <a:rPr lang="zh-CN" altLang="en-US" sz="2000" b="1" dirty="0">
                <a:latin typeface="Arial" panose="020B0604020202020204" pitchFamily="34" charset="0"/>
                <a:ea typeface="微软雅黑" panose="020B0503020204020204" pitchFamily="34" charset="-122"/>
                <a:sym typeface="Arial" panose="020B0604020202020204" pitchFamily="34" charset="0"/>
              </a:rPr>
              <a:t>中国机器人及人工智能大赛</a:t>
            </a:r>
            <a:r>
              <a:rPr lang="en-US" altLang="zh-CN" sz="2000" b="1" dirty="0">
                <a:latin typeface="Arial" panose="020B0604020202020204" pitchFamily="34" charset="0"/>
                <a:ea typeface="微软雅黑" panose="020B0503020204020204" pitchFamily="34" charset="-122"/>
                <a:sym typeface="Arial" panose="020B0604020202020204" pitchFamily="34" charset="0"/>
              </a:rPr>
              <a:t>（CRAIC）</a:t>
            </a:r>
            <a:endPar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p:cNvSpPr/>
          <p:nvPr/>
        </p:nvSpPr>
        <p:spPr>
          <a:xfrm>
            <a:off x="358818" y="331495"/>
            <a:ext cx="659754" cy="4671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Segoe UI Black" panose="020B0A02040204020203" pitchFamily="34" charset="0"/>
                <a:ea typeface="Segoe UI Black" panose="020B0A02040204020203" pitchFamily="34" charset="0"/>
                <a:cs typeface="阿里巴巴普惠体 Heavy" panose="00020600040101010101" pitchFamily="18" charset="-122"/>
              </a:rPr>
              <a:t>1</a:t>
            </a:r>
            <a:endParaRPr lang="zh-CN" altLang="en-US" sz="2800" dirty="0">
              <a:latin typeface="Segoe UI Black" panose="020B0A02040204020203" pitchFamily="34" charset="0"/>
              <a:ea typeface="阿里巴巴普惠体 Heavy" panose="00020600040101010101" pitchFamily="18" charset="-122"/>
              <a:cs typeface="阿里巴巴普惠体 Heavy" panose="00020600040101010101" pitchFamily="18" charset="-122"/>
            </a:endParaRPr>
          </a:p>
        </p:txBody>
      </p:sp>
      <p:pic>
        <p:nvPicPr>
          <p:cNvPr id="6" name="图片 5" descr="C:/Users/peter/AppData/Local/Temp/picturecompress_20220225173235/output_38.jpgoutput_38"/>
          <p:cNvPicPr>
            <a:picLocks noChangeAspect="1"/>
          </p:cNvPicPr>
          <p:nvPr/>
        </p:nvPicPr>
        <p:blipFill>
          <a:blip r:embed="rId2"/>
          <a:stretch>
            <a:fillRect/>
          </a:stretch>
        </p:blipFill>
        <p:spPr>
          <a:xfrm>
            <a:off x="9965802" y="6344330"/>
            <a:ext cx="1742559" cy="296235"/>
          </a:xfrm>
          <a:prstGeom prst="rect">
            <a:avLst/>
          </a:prstGeom>
        </p:spPr>
      </p:pic>
      <p:sp>
        <p:nvSpPr>
          <p:cNvPr id="7" name="矩形 6"/>
          <p:cNvSpPr/>
          <p:nvPr/>
        </p:nvSpPr>
        <p:spPr>
          <a:xfrm>
            <a:off x="0" y="6759615"/>
            <a:ext cx="12192000" cy="983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25696" y="3492810"/>
            <a:ext cx="5976214" cy="2317623"/>
            <a:chOff x="1331078" y="4084030"/>
            <a:chExt cx="5976214" cy="2317623"/>
          </a:xfrm>
        </p:grpSpPr>
        <p:grpSp>
          <p:nvGrpSpPr>
            <p:cNvPr id="9" name="组合 8"/>
            <p:cNvGrpSpPr/>
            <p:nvPr/>
          </p:nvGrpSpPr>
          <p:grpSpPr>
            <a:xfrm>
              <a:off x="5265699" y="4084030"/>
              <a:ext cx="2041593" cy="1833374"/>
              <a:chOff x="4316082" y="771550"/>
              <a:chExt cx="2041593" cy="1833374"/>
            </a:xfrm>
          </p:grpSpPr>
          <p:sp>
            <p:nvSpPr>
              <p:cNvPr id="28" name="Freeform 42"/>
              <p:cNvSpPr/>
              <p:nvPr/>
            </p:nvSpPr>
            <p:spPr bwMode="auto">
              <a:xfrm>
                <a:off x="4316082" y="771550"/>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9" name="Freeform 43"/>
              <p:cNvSpPr>
                <a:spLocks noEditPoints="1"/>
              </p:cNvSpPr>
              <p:nvPr/>
            </p:nvSpPr>
            <p:spPr bwMode="auto">
              <a:xfrm>
                <a:off x="4316082" y="771550"/>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A23C8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10" name="组合 9"/>
            <p:cNvGrpSpPr/>
            <p:nvPr/>
          </p:nvGrpSpPr>
          <p:grpSpPr>
            <a:xfrm>
              <a:off x="3345404" y="4084030"/>
              <a:ext cx="2039866" cy="1833374"/>
              <a:chOff x="2576315" y="771550"/>
              <a:chExt cx="2039866" cy="1833374"/>
            </a:xfrm>
          </p:grpSpPr>
          <p:sp>
            <p:nvSpPr>
              <p:cNvPr id="26" name="Freeform 44"/>
              <p:cNvSpPr/>
              <p:nvPr/>
            </p:nvSpPr>
            <p:spPr bwMode="auto">
              <a:xfrm>
                <a:off x="2576315" y="771550"/>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7" name="Freeform 45"/>
              <p:cNvSpPr>
                <a:spLocks noEditPoints="1"/>
              </p:cNvSpPr>
              <p:nvPr/>
            </p:nvSpPr>
            <p:spPr bwMode="auto">
              <a:xfrm>
                <a:off x="2576315" y="771550"/>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11" name="组合 10"/>
            <p:cNvGrpSpPr/>
            <p:nvPr/>
          </p:nvGrpSpPr>
          <p:grpSpPr>
            <a:xfrm>
              <a:off x="1524665" y="4084030"/>
              <a:ext cx="2041593" cy="1833374"/>
              <a:chOff x="827584" y="771550"/>
              <a:chExt cx="2041593" cy="1833374"/>
            </a:xfrm>
          </p:grpSpPr>
          <p:sp>
            <p:nvSpPr>
              <p:cNvPr id="24" name="Freeform 46"/>
              <p:cNvSpPr/>
              <p:nvPr/>
            </p:nvSpPr>
            <p:spPr bwMode="auto">
              <a:xfrm>
                <a:off x="827584" y="771550"/>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a:solidFill>
                  <a:srgbClr val="F39E02"/>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5" name="Freeform 47"/>
              <p:cNvSpPr>
                <a:spLocks noEditPoints="1"/>
              </p:cNvSpPr>
              <p:nvPr/>
            </p:nvSpPr>
            <p:spPr bwMode="auto">
              <a:xfrm>
                <a:off x="827584" y="771550"/>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39E02"/>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endParaRPr lang="zh-CN" altLang="en-US"/>
              </a:p>
            </p:txBody>
          </p:sp>
        </p:grpSp>
        <p:grpSp>
          <p:nvGrpSpPr>
            <p:cNvPr id="12" name="组合 11"/>
            <p:cNvGrpSpPr/>
            <p:nvPr/>
          </p:nvGrpSpPr>
          <p:grpSpPr>
            <a:xfrm>
              <a:off x="1846863" y="4495624"/>
              <a:ext cx="1199688" cy="1151677"/>
              <a:chOff x="1149782" y="1183144"/>
              <a:chExt cx="1199688" cy="1151677"/>
            </a:xfrm>
          </p:grpSpPr>
          <p:sp>
            <p:nvSpPr>
              <p:cNvPr id="22" name="Freeform 51"/>
              <p:cNvSpPr/>
              <p:nvPr/>
            </p:nvSpPr>
            <p:spPr bwMode="auto">
              <a:xfrm>
                <a:off x="1318662" y="1183144"/>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F39E02"/>
              </a:solidFill>
              <a:ln>
                <a:noFill/>
              </a:ln>
            </p:spPr>
            <p:txBody>
              <a:bodyPr vert="horz" wrap="square" lIns="91440" tIns="45720" rIns="91440" bIns="45720" numCol="1" anchor="t" anchorCtr="0" compatLnSpc="1"/>
              <a:lstStyle/>
              <a:p>
                <a:endParaRPr lang="zh-CN" altLang="en-US" dirty="0"/>
              </a:p>
            </p:txBody>
          </p:sp>
          <p:sp>
            <p:nvSpPr>
              <p:cNvPr id="23" name="文本框 34"/>
              <p:cNvSpPr txBox="1"/>
              <p:nvPr/>
            </p:nvSpPr>
            <p:spPr>
              <a:xfrm>
                <a:off x="1149782" y="1650018"/>
                <a:ext cx="1199688"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100+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824498" y="4467025"/>
              <a:ext cx="943207" cy="1180276"/>
              <a:chOff x="3055409" y="1154545"/>
              <a:chExt cx="943207" cy="1180276"/>
            </a:xfrm>
          </p:grpSpPr>
          <p:sp>
            <p:nvSpPr>
              <p:cNvPr id="20" name="Freeform 48"/>
              <p:cNvSpPr>
                <a:spLocks noEditPoints="1"/>
              </p:cNvSpPr>
              <p:nvPr/>
            </p:nvSpPr>
            <p:spPr bwMode="auto">
              <a:xfrm>
                <a:off x="3297597" y="1154545"/>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rgbClr val="009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文本框 111"/>
              <p:cNvSpPr txBox="1"/>
              <p:nvPr/>
            </p:nvSpPr>
            <p:spPr>
              <a:xfrm>
                <a:off x="3055409"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 name="组合 13"/>
            <p:cNvGrpSpPr/>
            <p:nvPr/>
          </p:nvGrpSpPr>
          <p:grpSpPr>
            <a:xfrm>
              <a:off x="5774312" y="4492159"/>
              <a:ext cx="943207" cy="1155142"/>
              <a:chOff x="4824695" y="1179679"/>
              <a:chExt cx="943207" cy="1155142"/>
            </a:xfrm>
          </p:grpSpPr>
          <p:sp>
            <p:nvSpPr>
              <p:cNvPr id="18" name="Freeform 49"/>
              <p:cNvSpPr>
                <a:spLocks noEditPoints="1"/>
              </p:cNvSpPr>
              <p:nvPr/>
            </p:nvSpPr>
            <p:spPr bwMode="auto">
              <a:xfrm>
                <a:off x="5039407" y="1179679"/>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A23C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文本框 112"/>
              <p:cNvSpPr txBox="1"/>
              <p:nvPr/>
            </p:nvSpPr>
            <p:spPr>
              <a:xfrm>
                <a:off x="4824695" y="1650018"/>
                <a:ext cx="943207" cy="684803"/>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矩形 14"/>
            <p:cNvSpPr/>
            <p:nvPr/>
          </p:nvSpPr>
          <p:spPr>
            <a:xfrm>
              <a:off x="1331078" y="5920947"/>
              <a:ext cx="2056974"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累计</a:t>
              </a: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学生人数</a:t>
              </a:r>
            </a:p>
          </p:txBody>
        </p:sp>
        <p:sp>
          <p:nvSpPr>
            <p:cNvPr id="16" name="矩形 15"/>
            <p:cNvSpPr/>
            <p:nvPr/>
          </p:nvSpPr>
          <p:spPr>
            <a:xfrm>
              <a:off x="3705117" y="5939988"/>
              <a:ext cx="1107996"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获奖数</a:t>
              </a:r>
            </a:p>
          </p:txBody>
        </p:sp>
        <p:sp>
          <p:nvSpPr>
            <p:cNvPr id="17" name="矩形 16"/>
            <p:cNvSpPr/>
            <p:nvPr/>
          </p:nvSpPr>
          <p:spPr>
            <a:xfrm>
              <a:off x="5441111" y="5917404"/>
              <a:ext cx="1415772" cy="461665"/>
            </a:xfrm>
            <a:prstGeom prst="rect">
              <a:avLst/>
            </a:prstGeom>
            <a:noFill/>
            <a:effectLst>
              <a:outerShdw blurRad="50800" dist="38100" algn="l" rotWithShape="0">
                <a:prstClr val="black">
                  <a:alpha val="40000"/>
                </a:prstClr>
              </a:outerShdw>
            </a:effectLst>
          </p:spPr>
          <p:txBody>
            <a:bodyPr wrap="none" lIns="91440" tIns="45720" rIns="91440" bIns="45720">
              <a:spAutoFit/>
            </a:bodyPr>
            <a:lstStyle/>
            <a:p>
              <a:pPr algn="ctr"/>
              <a:r>
                <a:rPr lang="zh-CN" alt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赛事培训</a:t>
              </a:r>
            </a:p>
          </p:txBody>
        </p:sp>
      </p:grpSp>
      <p:sp>
        <p:nvSpPr>
          <p:cNvPr id="30" name="文本框 12"/>
          <p:cNvSpPr txBox="1">
            <a:spLocks noChangeArrowheads="1"/>
          </p:cNvSpPr>
          <p:nvPr/>
        </p:nvSpPr>
        <p:spPr bwMode="auto">
          <a:xfrm>
            <a:off x="305645" y="5989124"/>
            <a:ext cx="61086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400" b="1" dirty="0">
                <a:latin typeface="Arial" panose="020B0604020202020204" pitchFamily="34" charset="0"/>
                <a:ea typeface="微软雅黑" panose="020B0503020204020204" pitchFamily="34" charset="-122"/>
                <a:sym typeface="Arial" panose="020B0604020202020204" pitchFamily="34" charset="0"/>
              </a:rPr>
              <a:t>参与对象：大一</a:t>
            </a:r>
            <a:r>
              <a:rPr lang="en-US" altLang="zh-CN" sz="1400" b="1" dirty="0">
                <a:latin typeface="Arial" panose="020B0604020202020204" pitchFamily="34" charset="0"/>
                <a:ea typeface="微软雅黑" panose="020B0503020204020204" pitchFamily="34" charset="-122"/>
                <a:sym typeface="Arial" panose="020B0604020202020204" pitchFamily="34" charset="0"/>
              </a:rPr>
              <a:t>~</a:t>
            </a:r>
            <a:r>
              <a:rPr lang="zh-CN" altLang="en-US" sz="1400" b="1" dirty="0">
                <a:latin typeface="Arial" panose="020B0604020202020204" pitchFamily="34" charset="0"/>
                <a:ea typeface="微软雅黑" panose="020B0503020204020204" pitchFamily="34" charset="-122"/>
                <a:sym typeface="Arial" panose="020B0604020202020204" pitchFamily="34" charset="0"/>
              </a:rPr>
              <a:t>大三     联系人方式：李老师 </a:t>
            </a:r>
            <a:r>
              <a:rPr lang="en-US" altLang="zh-CN" sz="1400" b="1" dirty="0">
                <a:latin typeface="Arial" panose="020B0604020202020204" pitchFamily="34" charset="0"/>
                <a:ea typeface="微软雅黑" panose="020B0503020204020204" pitchFamily="34" charset="-122"/>
                <a:sym typeface="Arial" panose="020B0604020202020204" pitchFamily="34" charset="0"/>
              </a:rPr>
              <a:t>844565216</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r>
              <a:rPr lang="en-US" altLang="zh-CN" sz="1400" b="1" dirty="0" err="1">
                <a:latin typeface="Arial" panose="020B0604020202020204" pitchFamily="34" charset="0"/>
                <a:ea typeface="微软雅黑" panose="020B0503020204020204" pitchFamily="34" charset="-122"/>
                <a:sym typeface="Arial" panose="020B0604020202020204" pitchFamily="34" charset="0"/>
              </a:rPr>
              <a:t>qq</a:t>
            </a:r>
            <a:r>
              <a:rPr lang="zh-CN" altLang="en-US" sz="1400" b="1" dirty="0">
                <a:latin typeface="Arial" panose="020B0604020202020204" pitchFamily="34" charset="0"/>
                <a:ea typeface="微软雅黑" panose="020B0503020204020204" pitchFamily="34" charset="-122"/>
                <a:sym typeface="Arial" panose="020B0604020202020204" pitchFamily="34" charset="0"/>
              </a:rPr>
              <a:t>）</a:t>
            </a:r>
            <a:endParaRPr lang="en-US"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p:cNvSpPr txBox="1"/>
          <p:nvPr/>
        </p:nvSpPr>
        <p:spPr>
          <a:xfrm>
            <a:off x="770255" y="1002030"/>
            <a:ext cx="5391785" cy="2031325"/>
          </a:xfrm>
          <a:prstGeom prst="rect">
            <a:avLst/>
          </a:prstGeom>
          <a:noFill/>
        </p:spPr>
        <p:txBody>
          <a:bodyPr wrap="square" rtlCol="0" anchor="t">
            <a:spAutoFit/>
          </a:bodyPr>
          <a:lstStyle/>
          <a:p>
            <a:pPr algn="just"/>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中国机器人及人工智能大赛，自</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2022</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年起学校组织参加，目前已有</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年，国奖累计数量</a:t>
            </a:r>
            <a:r>
              <a:rPr lang="en-US" altLang="zh-CN"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20</a:t>
            </a:r>
            <a:r>
              <a:rPr lang="zh-CN" altLang="en-US"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项。赛项非为四类，创新类、竞技类、应用类、挑战类比赛。竞赛重点</a:t>
            </a:r>
            <a:r>
              <a:rPr lang="zh-CN" altLang="zh-CN" dirty="0">
                <a:solidFill>
                  <a:srgbClr val="445469"/>
                </a:solidFill>
                <a:latin typeface="微软雅黑" panose="020B0503020204020204" pitchFamily="34" charset="-122"/>
                <a:ea typeface="微软雅黑" panose="020B0503020204020204" pitchFamily="34" charset="-122"/>
              </a:rPr>
              <a:t>考查机器人及人工智能创新设计与应用、任务挑战、场景化应用等多个层面的知识，</a:t>
            </a:r>
            <a:r>
              <a:rPr lang="zh-CN" altLang="en-US" dirty="0">
                <a:solidFill>
                  <a:srgbClr val="445469"/>
                </a:solidFill>
                <a:latin typeface="微软雅黑" panose="020B0503020204020204" pitchFamily="34" charset="-122"/>
                <a:ea typeface="微软雅黑" panose="020B0503020204020204" pitchFamily="34" charset="-122"/>
              </a:rPr>
              <a:t>融合物联网、</a:t>
            </a:r>
            <a:r>
              <a:rPr lang="en-US" altLang="zh-CN" dirty="0">
                <a:solidFill>
                  <a:srgbClr val="445469"/>
                </a:solidFill>
                <a:latin typeface="微软雅黑" panose="020B0503020204020204" pitchFamily="34" charset="-122"/>
                <a:ea typeface="微软雅黑" panose="020B0503020204020204" pitchFamily="34" charset="-122"/>
              </a:rPr>
              <a:t>ROS</a:t>
            </a:r>
            <a:r>
              <a:rPr lang="zh-CN" altLang="en-US" dirty="0">
                <a:solidFill>
                  <a:srgbClr val="445469"/>
                </a:solidFill>
                <a:latin typeface="微软雅黑" panose="020B0503020204020204" pitchFamily="34" charset="-122"/>
                <a:ea typeface="微软雅黑" panose="020B0503020204020204" pitchFamily="34" charset="-122"/>
              </a:rPr>
              <a:t>、视觉、定位、机械结构多方面知识，</a:t>
            </a:r>
            <a:r>
              <a:rPr lang="zh-CN" altLang="zh-CN" dirty="0">
                <a:solidFill>
                  <a:srgbClr val="445469"/>
                </a:solidFill>
                <a:latin typeface="微软雅黑" panose="020B0503020204020204" pitchFamily="34" charset="-122"/>
                <a:ea typeface="微软雅黑" panose="020B0503020204020204" pitchFamily="34" charset="-122"/>
              </a:rPr>
              <a:t>全面锻炼选手的综合能力</a:t>
            </a:r>
            <a:r>
              <a:rPr lang="zh-CN" altLang="en-US" dirty="0">
                <a:solidFill>
                  <a:srgbClr val="445469"/>
                </a:solidFill>
                <a:latin typeface="微软雅黑" panose="020B0503020204020204" pitchFamily="34" charset="-122"/>
                <a:ea typeface="微软雅黑" panose="020B0503020204020204" pitchFamily="34" charset="-122"/>
              </a:rPr>
              <a:t>。</a:t>
            </a:r>
            <a:endParaRPr lang="zh-CN" altLang="en-US" dirty="0"/>
          </a:p>
        </p:txBody>
      </p:sp>
      <p:pic>
        <p:nvPicPr>
          <p:cNvPr id="32" name="图片 31"/>
          <p:cNvPicPr>
            <a:picLocks noChangeAspect="1"/>
          </p:cNvPicPr>
          <p:nvPr/>
        </p:nvPicPr>
        <p:blipFill rotWithShape="1">
          <a:blip r:embed="rId3" cstate="print">
            <a:extLst>
              <a:ext uri="{28A0092B-C50C-407E-A947-70E740481C1C}">
                <a14:useLocalDpi xmlns:a14="http://schemas.microsoft.com/office/drawing/2010/main" val="0"/>
              </a:ext>
            </a:extLst>
          </a:blip>
          <a:srcRect t="6767" b="7689"/>
          <a:stretch>
            <a:fillRect/>
          </a:stretch>
        </p:blipFill>
        <p:spPr>
          <a:xfrm>
            <a:off x="6357751" y="2786223"/>
            <a:ext cx="4945859" cy="3173185"/>
          </a:xfrm>
          <a:prstGeom prst="rect">
            <a:avLst/>
          </a:prstGeom>
        </p:spPr>
      </p:pic>
      <p:pic>
        <p:nvPicPr>
          <p:cNvPr id="33" name="图片 32"/>
          <p:cNvPicPr/>
          <p:nvPr/>
        </p:nvPicPr>
        <p:blipFill>
          <a:blip r:embed="rId4" cstate="print"/>
          <a:srcRect/>
          <a:stretch>
            <a:fillRect/>
          </a:stretch>
        </p:blipFill>
        <p:spPr>
          <a:xfrm>
            <a:off x="6414265" y="1091826"/>
            <a:ext cx="2443871" cy="1545800"/>
          </a:xfrm>
          <a:prstGeom prst="rect">
            <a:avLst/>
          </a:prstGeom>
          <a:ln>
            <a:noFill/>
          </a:ln>
        </p:spPr>
      </p:pic>
      <p:pic>
        <p:nvPicPr>
          <p:cNvPr id="34" name="图片 33"/>
          <p:cNvPicPr/>
          <p:nvPr/>
        </p:nvPicPr>
        <p:blipFill>
          <a:blip r:embed="rId5" cstate="print"/>
          <a:srcRect/>
          <a:stretch>
            <a:fillRect/>
          </a:stretch>
        </p:blipFill>
        <p:spPr>
          <a:xfrm>
            <a:off x="9003402" y="1064108"/>
            <a:ext cx="2300208" cy="1533103"/>
          </a:xfrm>
          <a:prstGeom prst="rect">
            <a:avLst/>
          </a:prstGeom>
          <a:ln>
            <a:noFill/>
          </a:ln>
        </p:spPr>
      </p:pic>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2991</TotalTime>
  <Words>1068</Words>
  <Application>Microsoft Office PowerPoint</Application>
  <PresentationFormat>宽屏</PresentationFormat>
  <Paragraphs>107</Paragraphs>
  <Slides>9</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阿里巴巴普惠体 Heavy</vt:lpstr>
      <vt:lpstr>阿里巴巴普惠体 Medium</vt:lpstr>
      <vt:lpstr>宋体</vt:lpstr>
      <vt:lpstr>微软雅黑</vt:lpstr>
      <vt:lpstr>Arial</vt:lpstr>
      <vt:lpstr>Calibri</vt:lpstr>
      <vt:lpstr>Calibri Light</vt:lpstr>
      <vt:lpstr>Segoe UI Black</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HITSZ</cp:lastModifiedBy>
  <cp:revision>798</cp:revision>
  <dcterms:created xsi:type="dcterms:W3CDTF">2018-06-03T04:41:00Z</dcterms:created>
  <dcterms:modified xsi:type="dcterms:W3CDTF">2024-03-19T10:43:06Z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2052-11.8.2.8361</vt:lpwstr>
  </property>
  <property fmtid="{D5CDD505-2E9C-101B-9397-08002B2CF9AE}" pid="3" name="ICV">
    <vt:lpwstr>FADF7DE32A4C47DAA4D39F1790D71682</vt:lpwstr>
  </property>
</Properties>
</file>